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83" d="100"/>
          <a:sy n="83" d="100"/>
        </p:scale>
        <p:origin x="45"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ws.illinois.edu/workshop/writers/tips/thes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eek.com.au/job/33335550?type=standout&amp;tier=tier1&amp;pos=14&amp;whereid=15766&amp;userqueryid=b8261b4637e2697db24971ef190e8080-0373729&amp;ref=bet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Thesis Statements</a:t>
            </a:r>
          </a:p>
        </p:txBody>
      </p:sp>
      <p:sp>
        <p:nvSpPr>
          <p:cNvPr id="3" name="Subtitle 2"/>
          <p:cNvSpPr>
            <a:spLocks noGrp="1"/>
          </p:cNvSpPr>
          <p:nvPr>
            <p:ph type="subTitle" idx="1"/>
          </p:nvPr>
        </p:nvSpPr>
        <p:spPr/>
        <p:txBody>
          <a:bodyPr/>
          <a:lstStyle/>
          <a:p>
            <a:r>
              <a:rPr lang="en-AU" dirty="0"/>
              <a:t>Everyday life examples!</a:t>
            </a:r>
          </a:p>
        </p:txBody>
      </p:sp>
    </p:spTree>
    <p:extLst>
      <p:ext uri="{BB962C8B-B14F-4D97-AF65-F5344CB8AC3E}">
        <p14:creationId xmlns:p14="http://schemas.microsoft.com/office/powerpoint/2010/main" val="112528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a Thesis Statement?</a:t>
            </a:r>
          </a:p>
        </p:txBody>
      </p:sp>
      <p:sp>
        <p:nvSpPr>
          <p:cNvPr id="3" name="Content Placeholder 2"/>
          <p:cNvSpPr>
            <a:spLocks noGrp="1"/>
          </p:cNvSpPr>
          <p:nvPr>
            <p:ph idx="1"/>
          </p:nvPr>
        </p:nvSpPr>
        <p:spPr/>
        <p:txBody>
          <a:bodyPr/>
          <a:lstStyle/>
          <a:p>
            <a:r>
              <a:rPr lang="en-AU" dirty="0"/>
              <a:t>“Every paper you write should have a main point, a main idea, or central message. The argument(s) you make in your paper should reflect this main idea. The sentence that captures your position on this main idea is what we call a thesis statement.”</a:t>
            </a:r>
          </a:p>
          <a:p>
            <a:pPr marL="0" indent="0" algn="r">
              <a:buNone/>
            </a:pPr>
            <a:r>
              <a:rPr lang="en-AU" dirty="0">
                <a:hlinkClick r:id="rId2"/>
              </a:rPr>
              <a:t>http://www.cws.illinois.edu/workshop/writers/tips/thesis/</a:t>
            </a:r>
            <a:r>
              <a:rPr lang="en-AU" dirty="0"/>
              <a:t> </a:t>
            </a:r>
          </a:p>
        </p:txBody>
      </p:sp>
    </p:spTree>
    <p:extLst>
      <p:ext uri="{BB962C8B-B14F-4D97-AF65-F5344CB8AC3E}">
        <p14:creationId xmlns:p14="http://schemas.microsoft.com/office/powerpoint/2010/main" val="97082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do we apply Thesis Statements?</a:t>
            </a:r>
          </a:p>
        </p:txBody>
      </p:sp>
      <p:sp>
        <p:nvSpPr>
          <p:cNvPr id="3" name="Content Placeholder 2"/>
          <p:cNvSpPr>
            <a:spLocks noGrp="1"/>
          </p:cNvSpPr>
          <p:nvPr>
            <p:ph idx="1"/>
          </p:nvPr>
        </p:nvSpPr>
        <p:spPr>
          <a:xfrm>
            <a:off x="887723" y="2544340"/>
            <a:ext cx="10554574" cy="3636511"/>
          </a:xfrm>
        </p:spPr>
        <p:txBody>
          <a:bodyPr>
            <a:normAutofit lnSpcReduction="10000"/>
          </a:bodyPr>
          <a:lstStyle/>
          <a:p>
            <a:r>
              <a:rPr lang="en-AU" dirty="0"/>
              <a:t>In English essays, we use thesis statements to introduce the main ideas which should have TWO parts; the main idea and how it is controlled. Here are some very BASIC examples to help you…</a:t>
            </a:r>
          </a:p>
          <a:p>
            <a:pPr marL="0" indent="0">
              <a:buNone/>
            </a:pPr>
            <a:r>
              <a:rPr lang="en-AU" dirty="0"/>
              <a:t>1. People can </a:t>
            </a:r>
            <a:r>
              <a:rPr lang="en-AU" b="1" dirty="0">
                <a:solidFill>
                  <a:schemeClr val="accent1">
                    <a:lumMod val="40000"/>
                    <a:lumOff val="60000"/>
                  </a:schemeClr>
                </a:solidFill>
              </a:rPr>
              <a:t>avoid burglaries </a:t>
            </a:r>
            <a:r>
              <a:rPr lang="en-AU" b="1" dirty="0">
                <a:solidFill>
                  <a:srgbClr val="7030A0"/>
                </a:solidFill>
              </a:rPr>
              <a:t>by taking certain precautions</a:t>
            </a:r>
            <a:r>
              <a:rPr lang="en-AU" dirty="0">
                <a:solidFill>
                  <a:srgbClr val="7030A0"/>
                </a:solidFill>
              </a:rPr>
              <a:t>. </a:t>
            </a:r>
            <a:br>
              <a:rPr lang="en-AU" dirty="0"/>
            </a:br>
            <a:r>
              <a:rPr lang="en-AU" dirty="0"/>
              <a:t>(The precautions for…) </a:t>
            </a:r>
          </a:p>
          <a:p>
            <a:pPr marL="0" indent="0">
              <a:buNone/>
            </a:pPr>
            <a:r>
              <a:rPr lang="en-AU" dirty="0"/>
              <a:t>2. There are </a:t>
            </a:r>
            <a:r>
              <a:rPr lang="en-AU" b="1" dirty="0">
                <a:solidFill>
                  <a:srgbClr val="7030A0"/>
                </a:solidFill>
              </a:rPr>
              <a:t>several advantages </a:t>
            </a:r>
            <a:r>
              <a:rPr lang="en-AU" dirty="0"/>
              <a:t>to </a:t>
            </a:r>
            <a:r>
              <a:rPr lang="en-AU" b="1" dirty="0">
                <a:solidFill>
                  <a:schemeClr val="accent1">
                    <a:lumMod val="40000"/>
                    <a:lumOff val="60000"/>
                  </a:schemeClr>
                </a:solidFill>
              </a:rPr>
              <a:t>growing up in a small town</a:t>
            </a:r>
            <a:r>
              <a:rPr lang="en-AU" dirty="0"/>
              <a:t>. </a:t>
            </a:r>
            <a:br>
              <a:rPr lang="en-AU" dirty="0"/>
            </a:br>
            <a:r>
              <a:rPr lang="en-AU" dirty="0"/>
              <a:t>(The advantages of…) </a:t>
            </a:r>
          </a:p>
          <a:p>
            <a:pPr marL="0" indent="0">
              <a:buNone/>
            </a:pPr>
            <a:r>
              <a:rPr lang="en-AU" dirty="0"/>
              <a:t>3. </a:t>
            </a:r>
            <a:r>
              <a:rPr lang="en-AU" b="1" dirty="0">
                <a:solidFill>
                  <a:schemeClr val="accent1">
                    <a:lumMod val="40000"/>
                    <a:lumOff val="60000"/>
                  </a:schemeClr>
                </a:solidFill>
              </a:rPr>
              <a:t>Air pollution in Mexico City is the worst in the world</a:t>
            </a:r>
            <a:r>
              <a:rPr lang="en-AU" dirty="0">
                <a:solidFill>
                  <a:schemeClr val="accent1">
                    <a:lumMod val="40000"/>
                    <a:lumOff val="60000"/>
                  </a:schemeClr>
                </a:solidFill>
              </a:rPr>
              <a:t> </a:t>
            </a:r>
            <a:r>
              <a:rPr lang="en-AU" dirty="0"/>
              <a:t>for </a:t>
            </a:r>
            <a:r>
              <a:rPr lang="en-AU" b="1" dirty="0">
                <a:solidFill>
                  <a:srgbClr val="7030A0"/>
                </a:solidFill>
              </a:rPr>
              <a:t>a number of reasons</a:t>
            </a:r>
            <a:r>
              <a:rPr lang="en-AU" dirty="0"/>
              <a:t>. </a:t>
            </a:r>
            <a:br>
              <a:rPr lang="en-AU" dirty="0"/>
            </a:br>
            <a:r>
              <a:rPr lang="en-AU" dirty="0"/>
              <a:t>(The causes of…) or (The effects of…) </a:t>
            </a:r>
          </a:p>
          <a:p>
            <a:pPr marL="0" indent="0">
              <a:buNone/>
            </a:pPr>
            <a:r>
              <a:rPr lang="en-AU" dirty="0"/>
              <a:t>4. </a:t>
            </a:r>
            <a:r>
              <a:rPr lang="en-AU" b="1" dirty="0">
                <a:solidFill>
                  <a:schemeClr val="accent1">
                    <a:lumMod val="40000"/>
                    <a:lumOff val="60000"/>
                  </a:schemeClr>
                </a:solidFill>
              </a:rPr>
              <a:t>Fixing a flat tire on a bicycle is easy</a:t>
            </a:r>
            <a:r>
              <a:rPr lang="en-AU" dirty="0">
                <a:solidFill>
                  <a:schemeClr val="accent1">
                    <a:lumMod val="40000"/>
                    <a:lumOff val="60000"/>
                  </a:schemeClr>
                </a:solidFill>
              </a:rPr>
              <a:t> </a:t>
            </a:r>
            <a:r>
              <a:rPr lang="en-AU" dirty="0"/>
              <a:t>if you </a:t>
            </a:r>
            <a:r>
              <a:rPr lang="en-AU" b="1" dirty="0">
                <a:solidFill>
                  <a:srgbClr val="7030A0"/>
                </a:solidFill>
              </a:rPr>
              <a:t>follow these steps</a:t>
            </a:r>
            <a:r>
              <a:rPr lang="en-AU" dirty="0">
                <a:solidFill>
                  <a:srgbClr val="7030A0"/>
                </a:solidFill>
              </a:rPr>
              <a:t>. </a:t>
            </a:r>
            <a:br>
              <a:rPr lang="en-AU" dirty="0"/>
            </a:br>
            <a:r>
              <a:rPr lang="en-AU" dirty="0"/>
              <a:t>(The steps for…)</a:t>
            </a:r>
          </a:p>
          <a:p>
            <a:endParaRPr lang="en-AU" dirty="0"/>
          </a:p>
        </p:txBody>
      </p:sp>
    </p:spTree>
    <p:extLst>
      <p:ext uri="{BB962C8B-B14F-4D97-AF65-F5344CB8AC3E}">
        <p14:creationId xmlns:p14="http://schemas.microsoft.com/office/powerpoint/2010/main" val="3196043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do we apply Thesis Statements in a ‘REAL LIFE’ setting?</a:t>
            </a:r>
          </a:p>
        </p:txBody>
      </p:sp>
      <p:sp>
        <p:nvSpPr>
          <p:cNvPr id="3" name="Content Placeholder 2"/>
          <p:cNvSpPr>
            <a:spLocks noGrp="1"/>
          </p:cNvSpPr>
          <p:nvPr>
            <p:ph idx="1"/>
          </p:nvPr>
        </p:nvSpPr>
        <p:spPr/>
        <p:txBody>
          <a:bodyPr/>
          <a:lstStyle/>
          <a:p>
            <a:r>
              <a:rPr lang="en-AU" dirty="0"/>
              <a:t>Job applications often ask for a cover letter. In your cover letter, you should be addressing the criteria from the listing provided. Have a look at the following example on SEEK;</a:t>
            </a:r>
          </a:p>
          <a:p>
            <a:r>
              <a:rPr lang="en-AU" dirty="0">
                <a:hlinkClick r:id="rId2"/>
              </a:rPr>
              <a:t>https://www.seek.com.au/job/33335550?type=standout&amp;tier=tier1&amp;pos=14&amp;whereid=15766&amp;userqueryid=b8261b4637e2697db24971ef190e8080-0373729&amp;ref=beta</a:t>
            </a:r>
            <a:r>
              <a:rPr lang="en-AU" dirty="0"/>
              <a:t> </a:t>
            </a:r>
          </a:p>
        </p:txBody>
      </p:sp>
    </p:spTree>
    <p:extLst>
      <p:ext uri="{BB962C8B-B14F-4D97-AF65-F5344CB8AC3E}">
        <p14:creationId xmlns:p14="http://schemas.microsoft.com/office/powerpoint/2010/main" val="398844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Cover Letter</a:t>
            </a:r>
          </a:p>
        </p:txBody>
      </p:sp>
      <p:sp>
        <p:nvSpPr>
          <p:cNvPr id="3" name="Content Placeholder 2"/>
          <p:cNvSpPr>
            <a:spLocks noGrp="1"/>
          </p:cNvSpPr>
          <p:nvPr>
            <p:ph idx="1"/>
          </p:nvPr>
        </p:nvSpPr>
        <p:spPr>
          <a:xfrm>
            <a:off x="490908" y="2906649"/>
            <a:ext cx="4069590" cy="3636511"/>
          </a:xfrm>
        </p:spPr>
        <p:txBody>
          <a:bodyPr>
            <a:normAutofit/>
          </a:bodyPr>
          <a:lstStyle/>
          <a:p>
            <a:pPr marL="0" indent="0">
              <a:buNone/>
            </a:pPr>
            <a:r>
              <a:rPr lang="en-AU" b="1" dirty="0"/>
              <a:t>The following points from the job application would need to be addressed in paragraph formation for your Cover Letter. </a:t>
            </a:r>
          </a:p>
          <a:p>
            <a:pPr marL="0" indent="0">
              <a:buNone/>
            </a:pPr>
            <a:r>
              <a:rPr lang="en-AU" b="1" dirty="0"/>
              <a:t>You may tie a few points together that address the same idea.</a:t>
            </a:r>
          </a:p>
          <a:p>
            <a:pPr marL="0" indent="0">
              <a:buNone/>
            </a:pPr>
            <a:r>
              <a:rPr lang="en-AU" b="1" dirty="0"/>
              <a:t>The ‘EE’ from your ‘TEEL’ structure would be providing examples of how YOU can prove the main idea (or thesis statement)</a:t>
            </a:r>
            <a:endParaRPr lang="en-AU" dirty="0"/>
          </a:p>
          <a:p>
            <a:endParaRPr lang="en-AU" dirty="0"/>
          </a:p>
        </p:txBody>
      </p:sp>
      <p:sp>
        <p:nvSpPr>
          <p:cNvPr id="4" name="Content Placeholder 2"/>
          <p:cNvSpPr txBox="1">
            <a:spLocks/>
          </p:cNvSpPr>
          <p:nvPr/>
        </p:nvSpPr>
        <p:spPr>
          <a:xfrm>
            <a:off x="5158596" y="2271624"/>
            <a:ext cx="6413097" cy="4216904"/>
          </a:xfrm>
          <a:prstGeom prst="rect">
            <a:avLst/>
          </a:prstGeom>
          <a:effectLst>
            <a:outerShdw blurRad="50800" dir="14400000">
              <a:srgbClr val="000000">
                <a:alpha val="40000"/>
              </a:srgbClr>
            </a:outerShdw>
          </a:effectLst>
        </p:spPr>
        <p:txBody>
          <a:bodyPr vert="horz" lIns="91440" tIns="45720" rIns="91440" bIns="45720" rtlCol="0" anchor="ctr">
            <a:normAutofit fontScale="85000" lnSpcReduction="200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endParaRPr lang="en-AU" b="1" dirty="0"/>
          </a:p>
          <a:p>
            <a:pPr marL="0" indent="0">
              <a:buFont typeface="Wingdings 2" charset="2"/>
              <a:buNone/>
            </a:pPr>
            <a:r>
              <a:rPr lang="en-AU" b="1" dirty="0"/>
              <a:t>Preferable skills and Qualifications</a:t>
            </a:r>
            <a:endParaRPr lang="en-AU" dirty="0"/>
          </a:p>
          <a:p>
            <a:r>
              <a:rPr lang="en-AU" dirty="0"/>
              <a:t>Demonstrable recruitment coordinator experience is ideal</a:t>
            </a:r>
          </a:p>
          <a:p>
            <a:r>
              <a:rPr lang="en-AU" dirty="0"/>
              <a:t>Ability to adapt to and pick up new systems quickly</a:t>
            </a:r>
          </a:p>
          <a:p>
            <a:r>
              <a:rPr lang="en-AU" dirty="0"/>
              <a:t>Strong computer skills</a:t>
            </a:r>
          </a:p>
          <a:p>
            <a:r>
              <a:rPr lang="en-AU" dirty="0"/>
              <a:t>Ability to establish, maintain and enhance positive internal and external relationships </a:t>
            </a:r>
          </a:p>
          <a:p>
            <a:r>
              <a:rPr lang="en-AU" dirty="0"/>
              <a:t>Excellent safety awareness and adherence to processes and procedures</a:t>
            </a:r>
          </a:p>
          <a:p>
            <a:r>
              <a:rPr lang="en-AU" dirty="0"/>
              <a:t>Excellent communication and negotiation skills</a:t>
            </a:r>
          </a:p>
          <a:p>
            <a:r>
              <a:rPr lang="en-AU" dirty="0"/>
              <a:t>Ability to work well under pressure</a:t>
            </a:r>
          </a:p>
          <a:p>
            <a:r>
              <a:rPr lang="en-AU" dirty="0"/>
              <a:t>Ability to think outside of the square and meet any challenges head on </a:t>
            </a:r>
          </a:p>
          <a:p>
            <a:r>
              <a:rPr lang="en-AU" dirty="0"/>
              <a:t>Results driven approach</a:t>
            </a:r>
          </a:p>
          <a:p>
            <a:endParaRPr lang="en-AU" dirty="0"/>
          </a:p>
        </p:txBody>
      </p:sp>
    </p:spTree>
    <p:extLst>
      <p:ext uri="{BB962C8B-B14F-4D97-AF65-F5344CB8AC3E}">
        <p14:creationId xmlns:p14="http://schemas.microsoft.com/office/powerpoint/2010/main" val="352698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For example…</a:t>
            </a:r>
          </a:p>
        </p:txBody>
      </p:sp>
      <p:sp>
        <p:nvSpPr>
          <p:cNvPr id="3" name="Content Placeholder 2"/>
          <p:cNvSpPr>
            <a:spLocks noGrp="1"/>
          </p:cNvSpPr>
          <p:nvPr>
            <p:ph idx="1"/>
          </p:nvPr>
        </p:nvSpPr>
        <p:spPr/>
        <p:txBody>
          <a:bodyPr/>
          <a:lstStyle/>
          <a:p>
            <a:r>
              <a:rPr lang="en-AU" dirty="0"/>
              <a:t>Excellent communication and negotiation skills</a:t>
            </a:r>
          </a:p>
          <a:p>
            <a:r>
              <a:rPr lang="en-AU" dirty="0"/>
              <a:t>Ability to work well under pressure</a:t>
            </a:r>
          </a:p>
          <a:p>
            <a:pPr marL="0" indent="0">
              <a:buNone/>
            </a:pPr>
            <a:endParaRPr lang="en-AU" dirty="0"/>
          </a:p>
          <a:p>
            <a:pPr marL="0" indent="0">
              <a:buNone/>
            </a:pPr>
            <a:r>
              <a:rPr lang="en-AU" dirty="0"/>
              <a:t>You may be able to tie two points together and write a thesis statement such as;</a:t>
            </a:r>
          </a:p>
          <a:p>
            <a:pPr marL="0" indent="0">
              <a:buNone/>
            </a:pPr>
            <a:endParaRPr lang="en-AU" dirty="0"/>
          </a:p>
          <a:p>
            <a:pPr marL="0" indent="0">
              <a:buNone/>
            </a:pPr>
            <a:r>
              <a:rPr lang="en-AU" dirty="0"/>
              <a:t>Excellent communication and negotiation skills are essential qualities to have a team work well under pressure. During my time at ‘PREVIOUS JOB’ I was able to…. EXAMPLE, EXAMPLE… Link back and prove your point to ensure you are the best person for the job! </a:t>
            </a:r>
          </a:p>
        </p:txBody>
      </p:sp>
    </p:spTree>
    <p:extLst>
      <p:ext uri="{BB962C8B-B14F-4D97-AF65-F5344CB8AC3E}">
        <p14:creationId xmlns:p14="http://schemas.microsoft.com/office/powerpoint/2010/main" val="2403533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126</TotalTime>
  <Words>404</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Thesis Statements</vt:lpstr>
      <vt:lpstr>What is a Thesis Statement?</vt:lpstr>
      <vt:lpstr>How do we apply Thesis Statements?</vt:lpstr>
      <vt:lpstr>How do we apply Thesis Statements in a ‘REAL LIFE’ setting?</vt:lpstr>
      <vt:lpstr>Cover Letter</vt:lpstr>
      <vt:lpstr>For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Purnell, Sarah</dc:creator>
  <cp:lastModifiedBy>Purnell, Sarah</cp:lastModifiedBy>
  <cp:revision>5</cp:revision>
  <dcterms:created xsi:type="dcterms:W3CDTF">2017-05-14T21:57:46Z</dcterms:created>
  <dcterms:modified xsi:type="dcterms:W3CDTF">2017-05-15T00:03:52Z</dcterms:modified>
</cp:coreProperties>
</file>