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9" r:id="rId4"/>
    <p:sldId id="258"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p:scale>
          <a:sx n="68" d="100"/>
          <a:sy n="68" d="100"/>
        </p:scale>
        <p:origin x="39" y="549"/>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10/12/2017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10/12/2017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10/12/2017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10/12/2017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international.tropfest.com/ny/2013/06/23/the-pencil/"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hyperlink" Target="https://ramblertimes.wordpress.com/tag/tropfest-2013/"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Pencil </a:t>
            </a:r>
          </a:p>
        </p:txBody>
      </p:sp>
      <p:sp>
        <p:nvSpPr>
          <p:cNvPr id="3" name="Subtitle 2"/>
          <p:cNvSpPr>
            <a:spLocks noGrp="1"/>
          </p:cNvSpPr>
          <p:nvPr>
            <p:ph type="subTitle" idx="1"/>
          </p:nvPr>
        </p:nvSpPr>
        <p:spPr/>
        <p:txBody>
          <a:bodyPr/>
          <a:lstStyle/>
          <a:p>
            <a:r>
              <a:rPr lang="en-US" dirty="0"/>
              <a:t>2013 </a:t>
            </a:r>
            <a:r>
              <a:rPr lang="en-US" dirty="0" err="1"/>
              <a:t>Tropfest</a:t>
            </a:r>
            <a:r>
              <a:rPr lang="en-US" dirty="0"/>
              <a:t> Finalist </a:t>
            </a:r>
          </a:p>
          <a:p>
            <a:r>
              <a:rPr lang="en-AU" dirty="0"/>
              <a:t>Produced, written and directed by Christo Erasmus </a:t>
            </a:r>
          </a:p>
          <a:p>
            <a:endParaRPr lang="en-US" dirty="0"/>
          </a:p>
        </p:txBody>
      </p:sp>
    </p:spTree>
    <p:extLst>
      <p:ext uri="{BB962C8B-B14F-4D97-AF65-F5344CB8AC3E}">
        <p14:creationId xmlns:p14="http://schemas.microsoft.com/office/powerpoint/2010/main" val="387934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Pencil </a:t>
            </a:r>
          </a:p>
        </p:txBody>
      </p:sp>
      <p:sp>
        <p:nvSpPr>
          <p:cNvPr id="5" name="Picture Placeholder 4"/>
          <p:cNvSpPr>
            <a:spLocks noGrp="1"/>
          </p:cNvSpPr>
          <p:nvPr>
            <p:ph type="pic" idx="1"/>
          </p:nvPr>
        </p:nvSpPr>
        <p:spPr>
          <a:xfrm>
            <a:off x="0" y="0"/>
            <a:ext cx="8303740" cy="6858000"/>
          </a:xfrm>
        </p:spPr>
      </p:sp>
      <p:sp>
        <p:nvSpPr>
          <p:cNvPr id="3" name="Content Placeholder 2"/>
          <p:cNvSpPr>
            <a:spLocks noGrp="1"/>
          </p:cNvSpPr>
          <p:nvPr>
            <p:ph type="body" sz="half" idx="2"/>
          </p:nvPr>
        </p:nvSpPr>
        <p:spPr/>
        <p:txBody>
          <a:bodyPr>
            <a:normAutofit/>
          </a:bodyPr>
          <a:lstStyle/>
          <a:p>
            <a:r>
              <a:rPr lang="en-AU" dirty="0">
                <a:hlinkClick r:id="rId2"/>
              </a:rPr>
              <a:t>http://international.tropfest.com/ny/2013/06/23/the-pencil/</a:t>
            </a:r>
            <a:r>
              <a:rPr lang="en-AU" dirty="0"/>
              <a:t> </a:t>
            </a:r>
          </a:p>
          <a:p>
            <a:endParaRPr lang="en-AU" dirty="0"/>
          </a:p>
          <a:p>
            <a:r>
              <a:rPr lang="en-AU" i="1" dirty="0"/>
              <a:t>An unfulfilled school cleaner feels that he doesn't fit in. A pencil will show him that it's time he remembered what his true purpose is… he needs to save her. </a:t>
            </a:r>
            <a:endParaRPr lang="en-AU" dirty="0"/>
          </a:p>
          <a:p>
            <a:pPr marL="0" indent="0">
              <a:buNone/>
            </a:pPr>
            <a:endParaRPr lang="en-AU"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2292" y="927279"/>
            <a:ext cx="6858000" cy="51435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4" descr="Image result for the pencil tropfes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776822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Review on </a:t>
            </a:r>
            <a:br>
              <a:rPr lang="en-AU" dirty="0"/>
            </a:br>
            <a:r>
              <a:rPr lang="en-AU" dirty="0"/>
              <a:t>‘The Pencil’</a:t>
            </a:r>
          </a:p>
        </p:txBody>
      </p:sp>
      <p:sp>
        <p:nvSpPr>
          <p:cNvPr id="3" name="Content Placeholder 2"/>
          <p:cNvSpPr>
            <a:spLocks noGrp="1"/>
          </p:cNvSpPr>
          <p:nvPr>
            <p:ph idx="1"/>
          </p:nvPr>
        </p:nvSpPr>
        <p:spPr>
          <a:xfrm>
            <a:off x="851079" y="2617631"/>
            <a:ext cx="6711696" cy="1168758"/>
          </a:xfrm>
        </p:spPr>
        <p:txBody>
          <a:bodyPr>
            <a:normAutofit/>
          </a:bodyPr>
          <a:lstStyle/>
          <a:p>
            <a:r>
              <a:rPr lang="en-AU" sz="3200" dirty="0">
                <a:hlinkClick r:id="rId2"/>
              </a:rPr>
              <a:t>https://ramblertimes.wordpress.com/tag/tropfest-2013/</a:t>
            </a:r>
            <a:r>
              <a:rPr lang="en-AU" sz="3200" dirty="0"/>
              <a:t> </a:t>
            </a:r>
          </a:p>
        </p:txBody>
      </p:sp>
      <p:sp>
        <p:nvSpPr>
          <p:cNvPr id="4" name="Text Placeholder 3"/>
          <p:cNvSpPr>
            <a:spLocks noGrp="1"/>
          </p:cNvSpPr>
          <p:nvPr>
            <p:ph type="body" sz="half" idx="2"/>
          </p:nvPr>
        </p:nvSpPr>
        <p:spPr/>
        <p:txBody>
          <a:bodyPr/>
          <a:lstStyle/>
          <a:p>
            <a:r>
              <a:rPr lang="en-AU" dirty="0"/>
              <a:t>The following review reminds you of the sequence of events. You don’t need to take on the same opinion of this reviewer, however it may help you to analyse the short film. </a:t>
            </a:r>
          </a:p>
        </p:txBody>
      </p:sp>
    </p:spTree>
    <p:extLst>
      <p:ext uri="{BB962C8B-B14F-4D97-AF65-F5344CB8AC3E}">
        <p14:creationId xmlns:p14="http://schemas.microsoft.com/office/powerpoint/2010/main" val="2249338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a:t>AnALYSING</a:t>
            </a:r>
            <a:r>
              <a:rPr lang="en-AU" dirty="0"/>
              <a:t> </a:t>
            </a:r>
            <a:br>
              <a:rPr lang="en-AU" dirty="0"/>
            </a:br>
            <a:r>
              <a:rPr lang="en-AU" dirty="0"/>
              <a:t>The Pencil </a:t>
            </a:r>
          </a:p>
        </p:txBody>
      </p:sp>
      <p:sp>
        <p:nvSpPr>
          <p:cNvPr id="3" name="Content Placeholder 2"/>
          <p:cNvSpPr>
            <a:spLocks noGrp="1"/>
          </p:cNvSpPr>
          <p:nvPr>
            <p:ph idx="1"/>
          </p:nvPr>
        </p:nvSpPr>
        <p:spPr>
          <a:xfrm>
            <a:off x="425003" y="360609"/>
            <a:ext cx="7753082" cy="6181859"/>
          </a:xfrm>
        </p:spPr>
        <p:txBody>
          <a:bodyPr>
            <a:normAutofit/>
          </a:bodyPr>
          <a:lstStyle/>
          <a:p>
            <a:pPr marL="0" indent="0">
              <a:buNone/>
            </a:pPr>
            <a:r>
              <a:rPr lang="en-AU" dirty="0"/>
              <a:t>1. Describe how the protagonist first encompasses an element of Discovery from the opening scenes. Use the rubric to help you - </a:t>
            </a:r>
            <a:r>
              <a:rPr lang="en-AU" sz="1800" i="1" dirty="0">
                <a:latin typeface="Adobe Garamond Pro" pitchFamily="18" charset="0"/>
              </a:rPr>
              <a:t>Discovery can encompass the experience of discovering something for the first time or rediscovering something that has been lost, forgotten or concealed. Discoveries can be sudden and unexpected, or they can emerge from a process of deliberate and careful planning.</a:t>
            </a:r>
          </a:p>
          <a:p>
            <a:pPr marL="0" indent="0">
              <a:buNone/>
            </a:pPr>
            <a:r>
              <a:rPr lang="en-AU" dirty="0"/>
              <a:t>2. How was the Discovery evoked? </a:t>
            </a:r>
            <a:r>
              <a:rPr lang="en-AU" i="1" dirty="0">
                <a:latin typeface="Adobe Garamond Pro" pitchFamily="18" charset="0"/>
              </a:rPr>
              <a:t>evoked by curiosity, necessity or wonder.</a:t>
            </a:r>
          </a:p>
          <a:p>
            <a:pPr marL="0" indent="0">
              <a:buNone/>
            </a:pPr>
            <a:r>
              <a:rPr lang="en-AU" dirty="0"/>
              <a:t>3. How was the Discovery confronting and provocative? </a:t>
            </a:r>
          </a:p>
          <a:p>
            <a:pPr marL="0" indent="0">
              <a:buNone/>
            </a:pPr>
            <a:r>
              <a:rPr lang="en-AU" dirty="0"/>
              <a:t>4. How did it lead us to new worlds and values, stimulate new ideas, and enable us to speculate about future possibilities?</a:t>
            </a:r>
          </a:p>
          <a:p>
            <a:pPr marL="0" indent="0">
              <a:buNone/>
            </a:pPr>
            <a:r>
              <a:rPr lang="en-AU" dirty="0"/>
              <a:t>5. Discoveries and discovering can offer new understandings and renewed perceptions of ourselves and others. How did this occur within The Pencil?</a:t>
            </a:r>
          </a:p>
          <a:p>
            <a:pPr marL="0" indent="0">
              <a:buNone/>
            </a:pPr>
            <a:r>
              <a:rPr lang="en-AU" dirty="0"/>
              <a:t>6. How was the Discovery transformative for the individual?</a:t>
            </a:r>
          </a:p>
          <a:p>
            <a:pPr marL="0" indent="0">
              <a:buNone/>
            </a:pPr>
            <a:r>
              <a:rPr lang="en-AU" dirty="0"/>
              <a:t>7. How was the discovery questioned or challenged when viewed from different perspectives?</a:t>
            </a:r>
          </a:p>
          <a:p>
            <a:pPr marL="0" indent="0">
              <a:buNone/>
            </a:pPr>
            <a:r>
              <a:rPr lang="en-AU" dirty="0"/>
              <a:t>8. The ramifications of particular discoveries may differ for individuals and their worlds. How did this occur within The Pencil?</a:t>
            </a:r>
          </a:p>
          <a:p>
            <a:pPr marL="0" indent="0">
              <a:buNone/>
            </a:pPr>
            <a:endParaRPr lang="en-AU" dirty="0"/>
          </a:p>
          <a:p>
            <a:pPr marL="0" indent="0">
              <a:buNone/>
            </a:pPr>
            <a:endParaRPr lang="en-AU" i="1" dirty="0">
              <a:latin typeface="Adobe Garamond Pro" pitchFamily="18" charset="0"/>
            </a:endParaRPr>
          </a:p>
        </p:txBody>
      </p:sp>
      <p:sp>
        <p:nvSpPr>
          <p:cNvPr id="4" name="Text Placeholder 3"/>
          <p:cNvSpPr>
            <a:spLocks noGrp="1"/>
          </p:cNvSpPr>
          <p:nvPr>
            <p:ph type="body" sz="half" idx="2"/>
          </p:nvPr>
        </p:nvSpPr>
        <p:spPr/>
        <p:txBody>
          <a:bodyPr/>
          <a:lstStyle/>
          <a:p>
            <a:r>
              <a:rPr lang="en-AU" dirty="0"/>
              <a:t>Relate to Discovery Rubric </a:t>
            </a:r>
          </a:p>
        </p:txBody>
      </p:sp>
    </p:spTree>
    <p:extLst>
      <p:ext uri="{BB962C8B-B14F-4D97-AF65-F5344CB8AC3E}">
        <p14:creationId xmlns:p14="http://schemas.microsoft.com/office/powerpoint/2010/main" val="3577543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Technique Analysis</a:t>
            </a:r>
          </a:p>
        </p:txBody>
      </p:sp>
      <p:sp>
        <p:nvSpPr>
          <p:cNvPr id="3" name="Content Placeholder 2"/>
          <p:cNvSpPr>
            <a:spLocks noGrp="1"/>
          </p:cNvSpPr>
          <p:nvPr>
            <p:ph idx="1"/>
          </p:nvPr>
        </p:nvSpPr>
        <p:spPr/>
        <p:txBody>
          <a:bodyPr/>
          <a:lstStyle/>
          <a:p>
            <a:r>
              <a:rPr lang="en-AU" dirty="0"/>
              <a:t>Now that you have the basis of the discovery, you need to link it to the HOW.</a:t>
            </a:r>
          </a:p>
          <a:p>
            <a:r>
              <a:rPr lang="en-AU" dirty="0"/>
              <a:t>HOW = techniques</a:t>
            </a:r>
          </a:p>
          <a:p>
            <a:r>
              <a:rPr lang="en-AU" dirty="0"/>
              <a:t>Text type = Short film </a:t>
            </a:r>
          </a:p>
          <a:p>
            <a:r>
              <a:rPr lang="en-AU" dirty="0"/>
              <a:t>Filming techniques are required to analyse the discovery and how it creates meaning for each of the previous questions. </a:t>
            </a:r>
          </a:p>
          <a:p>
            <a:r>
              <a:rPr lang="en-AU" dirty="0"/>
              <a:t>Use the TECHNIQUE ANALYSIS folder on Edmodo to help you revise techniques</a:t>
            </a:r>
          </a:p>
          <a:p>
            <a:r>
              <a:rPr lang="en-AU" dirty="0"/>
              <a:t>Watch the film again and reword your answers to include the techniques. </a:t>
            </a:r>
          </a:p>
        </p:txBody>
      </p:sp>
      <p:sp>
        <p:nvSpPr>
          <p:cNvPr id="4" name="Text Placeholder 3"/>
          <p:cNvSpPr>
            <a:spLocks noGrp="1"/>
          </p:cNvSpPr>
          <p:nvPr>
            <p:ph type="body" sz="half" idx="2"/>
          </p:nvPr>
        </p:nvSpPr>
        <p:spPr/>
        <p:txBody>
          <a:bodyPr/>
          <a:lstStyle/>
          <a:p>
            <a:r>
              <a:rPr lang="en-AU" dirty="0"/>
              <a:t>Building a strong analysis </a:t>
            </a:r>
          </a:p>
        </p:txBody>
      </p:sp>
    </p:spTree>
    <p:extLst>
      <p:ext uri="{BB962C8B-B14F-4D97-AF65-F5344CB8AC3E}">
        <p14:creationId xmlns:p14="http://schemas.microsoft.com/office/powerpoint/2010/main" val="3001328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Creating an Analytical Paragraph</a:t>
            </a:r>
          </a:p>
        </p:txBody>
      </p:sp>
      <p:sp>
        <p:nvSpPr>
          <p:cNvPr id="3" name="Content Placeholder 2"/>
          <p:cNvSpPr>
            <a:spLocks noGrp="1"/>
          </p:cNvSpPr>
          <p:nvPr>
            <p:ph idx="1"/>
          </p:nvPr>
        </p:nvSpPr>
        <p:spPr>
          <a:xfrm>
            <a:off x="838200" y="685799"/>
            <a:ext cx="6711696" cy="5998335"/>
          </a:xfrm>
        </p:spPr>
        <p:txBody>
          <a:bodyPr>
            <a:normAutofit/>
          </a:bodyPr>
          <a:lstStyle/>
          <a:p>
            <a:r>
              <a:rPr lang="en-AU" dirty="0"/>
              <a:t>Using the same structure are we did in Year 11 –</a:t>
            </a:r>
          </a:p>
          <a:p>
            <a:pPr marL="0" indent="0">
              <a:buNone/>
            </a:pPr>
            <a:r>
              <a:rPr lang="en-AU" dirty="0"/>
              <a:t>			</a:t>
            </a:r>
            <a:r>
              <a:rPr lang="en-AU" sz="2800" dirty="0" err="1"/>
              <a:t>TEEx?L</a:t>
            </a:r>
            <a:endParaRPr lang="en-AU" sz="2800" dirty="0"/>
          </a:p>
          <a:p>
            <a:r>
              <a:rPr lang="en-AU" dirty="0"/>
              <a:t>T = thesis statement (do not introduce the text  YET. It needs to focus on the main idea of the paragraph. Build a thesis statement from the Rubric</a:t>
            </a:r>
          </a:p>
          <a:p>
            <a:r>
              <a:rPr lang="en-AU" dirty="0"/>
              <a:t>‘</a:t>
            </a:r>
            <a:r>
              <a:rPr lang="en-AU" dirty="0" err="1"/>
              <a:t>Inbetweenie</a:t>
            </a:r>
            <a:r>
              <a:rPr lang="en-AU" dirty="0"/>
              <a:t>’ – the in-between sentence to state the text and how it demonstrates the thesis statement</a:t>
            </a:r>
          </a:p>
          <a:p>
            <a:pPr lvl="1"/>
            <a:r>
              <a:rPr lang="en-AU" dirty="0" err="1"/>
              <a:t>Ie</a:t>
            </a:r>
            <a:r>
              <a:rPr lang="en-AU" dirty="0"/>
              <a:t>;  The </a:t>
            </a:r>
            <a:r>
              <a:rPr lang="en-AU" dirty="0" err="1"/>
              <a:t>Tropfest</a:t>
            </a:r>
            <a:r>
              <a:rPr lang="en-AU" dirty="0"/>
              <a:t> short film, </a:t>
            </a:r>
            <a:r>
              <a:rPr lang="en-AU" u="sng" dirty="0"/>
              <a:t>The Pencil,</a:t>
            </a:r>
            <a:r>
              <a:rPr lang="en-AU" dirty="0"/>
              <a:t> highlights….</a:t>
            </a:r>
          </a:p>
          <a:p>
            <a:r>
              <a:rPr lang="en-AU" dirty="0"/>
              <a:t>E = Example </a:t>
            </a:r>
          </a:p>
          <a:p>
            <a:r>
              <a:rPr lang="en-AU" dirty="0"/>
              <a:t>E = Explain</a:t>
            </a:r>
          </a:p>
          <a:p>
            <a:r>
              <a:rPr lang="en-AU" dirty="0"/>
              <a:t>x? = Repeat this for as many techniques as you can – preferably 3-4 now that you are in Stage 6</a:t>
            </a:r>
          </a:p>
          <a:p>
            <a:r>
              <a:rPr lang="en-AU" dirty="0"/>
              <a:t>L = Linking statement – reword thesis specifically to the text. </a:t>
            </a:r>
          </a:p>
        </p:txBody>
      </p:sp>
      <p:sp>
        <p:nvSpPr>
          <p:cNvPr id="4" name="Text Placeholder 3"/>
          <p:cNvSpPr>
            <a:spLocks noGrp="1"/>
          </p:cNvSpPr>
          <p:nvPr>
            <p:ph type="body" sz="half" idx="2"/>
          </p:nvPr>
        </p:nvSpPr>
        <p:spPr/>
        <p:txBody>
          <a:bodyPr/>
          <a:lstStyle/>
          <a:p>
            <a:r>
              <a:rPr lang="en-AU" sz="2400" dirty="0" err="1"/>
              <a:t>TEEx?L</a:t>
            </a:r>
            <a:endParaRPr lang="en-AU" sz="2400" dirty="0"/>
          </a:p>
          <a:p>
            <a:endParaRPr lang="en-AU" sz="2400" dirty="0"/>
          </a:p>
          <a:p>
            <a:r>
              <a:rPr lang="en-AU" sz="2400" dirty="0"/>
              <a:t>Your QUESTION;</a:t>
            </a:r>
          </a:p>
          <a:p>
            <a:r>
              <a:rPr lang="en-AU" sz="2400" i="1" dirty="0"/>
              <a:t>How has the concept of discovery been conveyed in the short film, </a:t>
            </a:r>
            <a:r>
              <a:rPr lang="en-AU" sz="2400" i="1"/>
              <a:t>The Pencil?</a:t>
            </a:r>
            <a:endParaRPr lang="en-AU" sz="2400" dirty="0"/>
          </a:p>
          <a:p>
            <a:endParaRPr lang="en-AU" dirty="0"/>
          </a:p>
        </p:txBody>
      </p:sp>
      <p:sp>
        <p:nvSpPr>
          <p:cNvPr id="5" name="TextBox 4"/>
          <p:cNvSpPr txBox="1"/>
          <p:nvPr/>
        </p:nvSpPr>
        <p:spPr>
          <a:xfrm>
            <a:off x="3039414" y="3730306"/>
            <a:ext cx="4172755"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AU" dirty="0"/>
              <a:t> Use ‘Cheat Sheet’ to be sophisticated and combine the two E’s </a:t>
            </a:r>
          </a:p>
        </p:txBody>
      </p:sp>
    </p:spTree>
    <p:extLst>
      <p:ext uri="{BB962C8B-B14F-4D97-AF65-F5344CB8AC3E}">
        <p14:creationId xmlns:p14="http://schemas.microsoft.com/office/powerpoint/2010/main" val="1885677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3493" y="110162"/>
            <a:ext cx="9517487" cy="64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1240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
  <TotalTime>138</TotalTime>
  <Words>425</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Adobe Garamond Pro</vt:lpstr>
      <vt:lpstr>Rockwell</vt:lpstr>
      <vt:lpstr>Rockwell Condensed</vt:lpstr>
      <vt:lpstr>Wingdings</vt:lpstr>
      <vt:lpstr>Wood Type</vt:lpstr>
      <vt:lpstr>The Pencil </vt:lpstr>
      <vt:lpstr>The Pencil </vt:lpstr>
      <vt:lpstr>Review on  ‘The Pencil’</vt:lpstr>
      <vt:lpstr>AnALYSING  The Pencil </vt:lpstr>
      <vt:lpstr>Technique Analysis</vt:lpstr>
      <vt:lpstr>Creating an Analytical Paragraph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Purnell, Sarah</dc:creator>
  <cp:lastModifiedBy>Purnell, Sarah</cp:lastModifiedBy>
  <cp:revision>12</cp:revision>
  <dcterms:created xsi:type="dcterms:W3CDTF">2014-09-12T02:14:24Z</dcterms:created>
  <dcterms:modified xsi:type="dcterms:W3CDTF">2017-10-11T22:24:59Z</dcterms:modified>
</cp:coreProperties>
</file>