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 id="258"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0" y="4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CB493C-55A5-4BAE-A3E9-5D1187700352}" type="datetimeFigureOut">
              <a:rPr lang="en-AU" smtClean="0"/>
              <a:pPr/>
              <a:t>16/06/2017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E58CA9C-76AA-4647-A56D-56A2876D505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B493C-55A5-4BAE-A3E9-5D1187700352}" type="datetimeFigureOut">
              <a:rPr lang="en-AU" smtClean="0"/>
              <a:pPr/>
              <a:t>16/06/2017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8CA9C-76AA-4647-A56D-56A2876D505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260648"/>
            <a:ext cx="8064896" cy="6124754"/>
          </a:xfrm>
          <a:prstGeom prst="rect">
            <a:avLst/>
          </a:prstGeom>
          <a:noFill/>
        </p:spPr>
        <p:txBody>
          <a:bodyPr wrap="square" rtlCol="0">
            <a:spAutoFit/>
          </a:bodyPr>
          <a:lstStyle/>
          <a:p>
            <a:r>
              <a:rPr lang="en-AU" sz="2800" dirty="0">
                <a:solidFill>
                  <a:schemeClr val="tx2"/>
                </a:solidFill>
              </a:rPr>
              <a:t>PURPOSE OF MAESTRO – What Goldsworthy wants us to EXPERIENCE or understand (through Paul’s EXPERIENCES):</a:t>
            </a:r>
          </a:p>
          <a:p>
            <a:endParaRPr lang="en-AU" sz="2800" dirty="0">
              <a:solidFill>
                <a:schemeClr val="tx2"/>
              </a:solidFill>
            </a:endParaRPr>
          </a:p>
          <a:p>
            <a:pPr>
              <a:buFontTx/>
              <a:buChar char="-"/>
            </a:pPr>
            <a:r>
              <a:rPr lang="en-AU" sz="2800" dirty="0">
                <a:solidFill>
                  <a:schemeClr val="tx2"/>
                </a:solidFill>
              </a:rPr>
              <a:t>Growth and maturity</a:t>
            </a:r>
          </a:p>
          <a:p>
            <a:endParaRPr lang="en-AU" sz="2800" dirty="0">
              <a:solidFill>
                <a:schemeClr val="tx2"/>
              </a:solidFill>
            </a:endParaRPr>
          </a:p>
          <a:p>
            <a:pPr>
              <a:buFontTx/>
              <a:buChar char="-"/>
            </a:pPr>
            <a:r>
              <a:rPr lang="en-AU" sz="2800" dirty="0">
                <a:solidFill>
                  <a:schemeClr val="tx2"/>
                </a:solidFill>
              </a:rPr>
              <a:t> Relationships (Paul &amp; Keller, plus Paul’s other relationships, plus Keller &amp; his family)</a:t>
            </a:r>
          </a:p>
          <a:p>
            <a:endParaRPr lang="en-AU" sz="2800" dirty="0">
              <a:solidFill>
                <a:schemeClr val="tx2"/>
              </a:solidFill>
            </a:endParaRPr>
          </a:p>
          <a:p>
            <a:pPr>
              <a:buFontTx/>
              <a:buChar char="-"/>
            </a:pPr>
            <a:r>
              <a:rPr lang="en-AU" sz="2800" dirty="0">
                <a:solidFill>
                  <a:schemeClr val="tx2"/>
                </a:solidFill>
              </a:rPr>
              <a:t>Reflection on life and value of hindsight</a:t>
            </a:r>
          </a:p>
          <a:p>
            <a:endParaRPr lang="en-AU" sz="2800" dirty="0">
              <a:solidFill>
                <a:schemeClr val="tx2"/>
              </a:solidFill>
            </a:endParaRPr>
          </a:p>
          <a:p>
            <a:pPr>
              <a:buFontTx/>
              <a:buChar char="-"/>
            </a:pPr>
            <a:r>
              <a:rPr lang="en-AU" sz="2800" dirty="0">
                <a:solidFill>
                  <a:schemeClr val="tx2"/>
                </a:solidFill>
              </a:rPr>
              <a:t>Self discovery</a:t>
            </a:r>
          </a:p>
          <a:p>
            <a:endParaRPr lang="en-AU" sz="2800" dirty="0">
              <a:solidFill>
                <a:schemeClr val="tx2"/>
              </a:solidFill>
            </a:endParaRPr>
          </a:p>
          <a:p>
            <a:pPr>
              <a:buFontTx/>
              <a:buChar char="-"/>
            </a:pPr>
            <a:r>
              <a:rPr lang="en-AU" sz="2800" dirty="0">
                <a:solidFill>
                  <a:schemeClr val="tx2"/>
                </a:solidFill>
              </a:rPr>
              <a:t>Escapism (Keller and his past)</a:t>
            </a:r>
          </a:p>
        </p:txBody>
      </p:sp>
      <p:sp>
        <p:nvSpPr>
          <p:cNvPr id="5" name="Oval 4"/>
          <p:cNvSpPr/>
          <p:nvPr/>
        </p:nvSpPr>
        <p:spPr>
          <a:xfrm>
            <a:off x="0" y="3789040"/>
            <a:ext cx="7956376" cy="119675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Oval 3"/>
          <p:cNvSpPr/>
          <p:nvPr/>
        </p:nvSpPr>
        <p:spPr>
          <a:xfrm>
            <a:off x="179512" y="5517232"/>
            <a:ext cx="5328592" cy="11521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251520" y="1700808"/>
            <a:ext cx="5328592" cy="11521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0" y="2708920"/>
            <a:ext cx="7956376" cy="119675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80920" cy="4585871"/>
          </a:xfrm>
          <a:prstGeom prst="rect">
            <a:avLst/>
          </a:prstGeom>
          <a:noFill/>
        </p:spPr>
        <p:txBody>
          <a:bodyPr wrap="square" rtlCol="0">
            <a:spAutoFit/>
          </a:bodyPr>
          <a:lstStyle/>
          <a:p>
            <a:r>
              <a:rPr lang="en-AU" sz="3200" dirty="0">
                <a:solidFill>
                  <a:schemeClr val="tx2"/>
                </a:solidFill>
              </a:rPr>
              <a:t>Read Pgs – 110-111?</a:t>
            </a:r>
          </a:p>
          <a:p>
            <a:endParaRPr lang="en-AU" sz="3200" dirty="0">
              <a:solidFill>
                <a:schemeClr val="tx2"/>
              </a:solidFill>
            </a:endParaRPr>
          </a:p>
          <a:p>
            <a:r>
              <a:rPr lang="en-AU" sz="3200" b="1" dirty="0">
                <a:solidFill>
                  <a:schemeClr val="tx2"/>
                </a:solidFill>
              </a:rPr>
              <a:t>Extract 7 – Keller’s Tattoo</a:t>
            </a:r>
          </a:p>
          <a:p>
            <a:r>
              <a:rPr lang="en-AU" sz="2800" dirty="0">
                <a:solidFill>
                  <a:schemeClr val="tx2"/>
                </a:solidFill>
              </a:rPr>
              <a:t>Complete ‘Image Analysis Pro Forma’ – How does the description of the tattoo reveal ideas about Paul’s maturity and his changing relationship with Keller? How does the image reveal ideas about Keller’s past and his need for escapism? </a:t>
            </a:r>
          </a:p>
          <a:p>
            <a:r>
              <a:rPr lang="en-AU" sz="2800" dirty="0">
                <a:solidFill>
                  <a:schemeClr val="tx2"/>
                </a:solidFill>
              </a:rPr>
              <a:t>Look for these techniques and label in your book – they may be multiple examples each:</a:t>
            </a:r>
          </a:p>
        </p:txBody>
      </p:sp>
      <p:sp>
        <p:nvSpPr>
          <p:cNvPr id="3" name="TextBox 2"/>
          <p:cNvSpPr txBox="1"/>
          <p:nvPr/>
        </p:nvSpPr>
        <p:spPr>
          <a:xfrm>
            <a:off x="539552" y="5157192"/>
            <a:ext cx="8280920" cy="1477328"/>
          </a:xfrm>
          <a:prstGeom prst="rect">
            <a:avLst/>
          </a:prstGeom>
          <a:noFill/>
        </p:spPr>
        <p:txBody>
          <a:bodyPr wrap="square" rtlCol="0">
            <a:spAutoFit/>
          </a:bodyPr>
          <a:lstStyle/>
          <a:p>
            <a:pPr algn="ctr">
              <a:lnSpc>
                <a:spcPct val="150000"/>
              </a:lnSpc>
            </a:pPr>
            <a:r>
              <a:rPr lang="en-AU" sz="2000" b="1" dirty="0">
                <a:solidFill>
                  <a:schemeClr val="tx2"/>
                </a:solidFill>
              </a:rPr>
              <a:t>Adjectives		Punctuation (Colon)		Short sentences</a:t>
            </a:r>
          </a:p>
          <a:p>
            <a:pPr algn="ctr">
              <a:lnSpc>
                <a:spcPct val="150000"/>
              </a:lnSpc>
            </a:pPr>
            <a:r>
              <a:rPr lang="en-AU" sz="2000" b="1" dirty="0">
                <a:solidFill>
                  <a:schemeClr val="tx2"/>
                </a:solidFill>
              </a:rPr>
              <a:t>	 	</a:t>
            </a:r>
          </a:p>
          <a:p>
            <a:pPr algn="ctr">
              <a:lnSpc>
                <a:spcPct val="150000"/>
              </a:lnSpc>
            </a:pPr>
            <a:r>
              <a:rPr lang="en-AU" sz="2000" b="1" dirty="0">
                <a:solidFill>
                  <a:schemeClr val="tx2"/>
                </a:solidFill>
              </a:rPr>
              <a:t>Metaphor			Adverbs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44016" y="1340768"/>
            <a:ext cx="8892480" cy="450263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00025" y="1000125"/>
            <a:ext cx="8743950" cy="48577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124</Words>
  <Application>Microsoft Office PowerPoint</Application>
  <PresentationFormat>On-screen Show (4:3)</PresentationFormat>
  <Paragraphs>19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rachel.wells</dc:creator>
  <cp:lastModifiedBy>Purnell, Sarah</cp:lastModifiedBy>
  <cp:revision>17</cp:revision>
  <dcterms:created xsi:type="dcterms:W3CDTF">2014-02-22T00:16:39Z</dcterms:created>
  <dcterms:modified xsi:type="dcterms:W3CDTF">2017-06-16T00:40:52Z</dcterms:modified>
</cp:coreProperties>
</file>