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3" r:id="rId3"/>
    <p:sldId id="257" r:id="rId4"/>
    <p:sldId id="258" r:id="rId5"/>
    <p:sldId id="264" r:id="rId6"/>
    <p:sldId id="265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30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B493C-55A5-4BAE-A3E9-5D1187700352}" type="datetimeFigureOut">
              <a:rPr lang="en-AU" smtClean="0"/>
              <a:pPr/>
              <a:t>16/06/2017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8CA9C-76AA-4647-A56D-56A2876D505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260648"/>
            <a:ext cx="8064896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chemeClr val="tx2"/>
                </a:solidFill>
              </a:rPr>
              <a:t>PURPOSE OF MAESTRO – What Goldsworthy wants us to EXPERIENCE or understand (through Paul’s EXPERIENCES):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Growth and maturity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 Relationships (Paul &amp; Keller, plus Paul’s other relationships, plus Keller &amp; his family)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Reflection on life and value of hindsight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Self discovery</a:t>
            </a:r>
          </a:p>
          <a:p>
            <a:endParaRPr lang="en-AU" sz="2800" dirty="0">
              <a:solidFill>
                <a:schemeClr val="tx2"/>
              </a:solidFill>
            </a:endParaRPr>
          </a:p>
          <a:p>
            <a:pPr>
              <a:buFontTx/>
              <a:buChar char="-"/>
            </a:pPr>
            <a:r>
              <a:rPr lang="en-AU" sz="2800" dirty="0">
                <a:solidFill>
                  <a:schemeClr val="tx2"/>
                </a:solidFill>
              </a:rPr>
              <a:t>Escapism (Keller and his past) Grief and Loss</a:t>
            </a:r>
          </a:p>
        </p:txBody>
      </p:sp>
      <p:sp>
        <p:nvSpPr>
          <p:cNvPr id="5" name="Oval 4"/>
          <p:cNvSpPr/>
          <p:nvPr/>
        </p:nvSpPr>
        <p:spPr>
          <a:xfrm>
            <a:off x="2339752" y="3140968"/>
            <a:ext cx="4104456" cy="8367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Oval 3"/>
          <p:cNvSpPr/>
          <p:nvPr/>
        </p:nvSpPr>
        <p:spPr>
          <a:xfrm>
            <a:off x="179512" y="5517232"/>
            <a:ext cx="7128792" cy="1340768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Oval 5"/>
          <p:cNvSpPr/>
          <p:nvPr/>
        </p:nvSpPr>
        <p:spPr>
          <a:xfrm>
            <a:off x="539552" y="2636912"/>
            <a:ext cx="4320480" cy="8367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0648"/>
            <a:ext cx="82809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200" dirty="0">
                <a:solidFill>
                  <a:schemeClr val="tx2"/>
                </a:solidFill>
              </a:rPr>
              <a:t>Read Pgs – 46 and 66</a:t>
            </a:r>
          </a:p>
          <a:p>
            <a:endParaRPr lang="en-AU" sz="3200" dirty="0">
              <a:solidFill>
                <a:schemeClr val="tx2"/>
              </a:solidFill>
            </a:endParaRPr>
          </a:p>
          <a:p>
            <a:r>
              <a:rPr lang="en-AU" sz="3200" b="1" dirty="0">
                <a:solidFill>
                  <a:schemeClr val="tx2"/>
                </a:solidFill>
              </a:rPr>
              <a:t>DISTINCTIVE IMAGE 5  – Vienna in the 1930s</a:t>
            </a:r>
          </a:p>
          <a:p>
            <a:endParaRPr lang="en-AU" sz="3200" b="1" dirty="0">
              <a:solidFill>
                <a:schemeClr val="tx2"/>
              </a:solidFill>
            </a:endParaRPr>
          </a:p>
          <a:p>
            <a:r>
              <a:rPr lang="en-AU" sz="2800" dirty="0">
                <a:solidFill>
                  <a:schemeClr val="tx2"/>
                </a:solidFill>
              </a:rPr>
              <a:t>Complete ‘Image Analysis Pro Forma’ – How does description of Vienna in the past, and Keller’s memories, help to convey his loss and grief and need for escapism?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4365104"/>
            <a:ext cx="8280920" cy="1891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AU" sz="2000" b="1" dirty="0">
                <a:solidFill>
                  <a:schemeClr val="tx2"/>
                </a:solidFill>
              </a:rPr>
              <a:t>Ellipsis		Tone		Cultural allusion</a:t>
            </a:r>
          </a:p>
          <a:p>
            <a:pPr algn="ctr">
              <a:lnSpc>
                <a:spcPct val="150000"/>
              </a:lnSpc>
            </a:pPr>
            <a:r>
              <a:rPr lang="en-AU" sz="2000" b="1" dirty="0">
                <a:solidFill>
                  <a:schemeClr val="tx2"/>
                </a:solidFill>
              </a:rPr>
              <a:t>Short sentences		Verbs		Sarcasm</a:t>
            </a:r>
          </a:p>
          <a:p>
            <a:pPr algn="ctr">
              <a:lnSpc>
                <a:spcPct val="150000"/>
              </a:lnSpc>
            </a:pPr>
            <a:r>
              <a:rPr lang="en-AU" sz="2000" b="1" dirty="0">
                <a:solidFill>
                  <a:schemeClr val="tx2"/>
                </a:solidFill>
              </a:rPr>
              <a:t>Adverbs 	Jargon		Pun		Italics</a:t>
            </a:r>
          </a:p>
          <a:p>
            <a:pPr algn="ctr">
              <a:lnSpc>
                <a:spcPct val="150000"/>
              </a:lnSpc>
            </a:pPr>
            <a:r>
              <a:rPr lang="en-AU" sz="2000" b="1" dirty="0">
                <a:solidFill>
                  <a:schemeClr val="tx2"/>
                </a:solidFill>
              </a:rPr>
              <a:t>Extended Metaphor  	Capitalisation	Rhetorical Q		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147763"/>
            <a:ext cx="8947861" cy="4441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411" y="1067941"/>
            <a:ext cx="8797077" cy="4449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077" y="980728"/>
            <a:ext cx="8922419" cy="4559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089" y="1196752"/>
            <a:ext cx="8823399" cy="4415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363" y="547688"/>
            <a:ext cx="8677275" cy="576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105</Words>
  <Application>Microsoft Office PowerPoint</Application>
  <PresentationFormat>On-screen Show (4:3)</PresentationFormat>
  <Paragraphs>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rachel.wells</dc:creator>
  <cp:lastModifiedBy>Purnell, Sarah</cp:lastModifiedBy>
  <cp:revision>17</cp:revision>
  <dcterms:created xsi:type="dcterms:W3CDTF">2014-02-22T00:16:39Z</dcterms:created>
  <dcterms:modified xsi:type="dcterms:W3CDTF">2017-06-16T00:40:28Z</dcterms:modified>
</cp:coreProperties>
</file>