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16E7EA-BBF4-4219-B6D5-E5D166DC1B60}" type="datetimeFigureOut">
              <a:rPr lang="en-AU" smtClean="0"/>
              <a:t>14/11/2017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E2395A-BF84-4A3C-B47D-238FC80556BA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oardofstudies.nsw.edu.au/syllabus_hsc/stds-matl/english-std-advanced-paper-1/english-standard-advanced-15-paper1-q3-band-23-sample1.pdf" TargetMode="External"/><Relationship Id="rId2" Type="http://schemas.openxmlformats.org/officeDocument/2006/relationships/hyperlink" Target="http://boardofstudies.nsw.edu.au/syllabus_hsc/stds-matl/english-std-advanced-paper-1/english-standard-advanced-15-paper1-q3-band-23-sample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ardofstudies.nsw.edu.au/syllabus_hsc/stds-matl/english-std-advanced-paper-1/english-standard-advanced-15-paper1-q3-band-12-sample2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 descr="http://tv.mmgn.com/Lib/Images/Articles/Normal/Go-Back-The-Response-1071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1" y="2037509"/>
            <a:ext cx="476798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99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AU" dirty="0"/>
              <a:t>How are you going use your Prescribed Text and Related Texts?​</a:t>
            </a:r>
          </a:p>
          <a:p>
            <a:pPr fontAlgn="base"/>
            <a:r>
              <a:rPr lang="en-AU" dirty="0"/>
              <a:t>Which individual/s are you going to discuss?​</a:t>
            </a:r>
          </a:p>
          <a:p>
            <a:pPr fontAlgn="base"/>
            <a:r>
              <a:rPr lang="en-AU" dirty="0"/>
              <a:t>What was their perspective of themselves and the world?​</a:t>
            </a:r>
          </a:p>
          <a:p>
            <a:pPr fontAlgn="base"/>
            <a:r>
              <a:rPr lang="en-AU" dirty="0"/>
              <a:t>What ramifications did they face during their process to discovery?​</a:t>
            </a:r>
          </a:p>
          <a:p>
            <a:pPr fontAlgn="base"/>
            <a:r>
              <a:rPr lang="en-AU" dirty="0"/>
              <a:t>How did this change their perspective?​</a:t>
            </a:r>
          </a:p>
          <a:p>
            <a:pPr fontAlgn="base"/>
            <a:r>
              <a:rPr lang="en-AU" dirty="0"/>
              <a:t>How was it DIFFERENT to the others in the social experiment?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9907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TEEx4</a:t>
            </a:r>
            <a:r>
              <a:rPr lang="en-AU" sz="2000" dirty="0"/>
              <a:t>+</a:t>
            </a:r>
            <a:r>
              <a:rPr lang="en-AU" dirty="0"/>
              <a:t>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fontAlgn="base"/>
            <a:r>
              <a:rPr lang="en-AU" dirty="0"/>
              <a:t>Don’t forget about structure!​</a:t>
            </a:r>
          </a:p>
          <a:p>
            <a:pPr fontAlgn="base"/>
            <a:r>
              <a:rPr lang="en-AU" dirty="0"/>
              <a:t>Have a strong introduction and conclusion.​</a:t>
            </a:r>
          </a:p>
          <a:p>
            <a:pPr fontAlgn="base"/>
            <a:r>
              <a:rPr lang="en-AU" dirty="0"/>
              <a:t>You may have another acronym that you like to use?</a:t>
            </a:r>
          </a:p>
          <a:p>
            <a:pPr fontAlgn="base"/>
            <a:r>
              <a:rPr lang="en-AU" dirty="0"/>
              <a:t>​I like to use TEEx2L</a:t>
            </a:r>
          </a:p>
          <a:p>
            <a:pPr lvl="1" fontAlgn="base"/>
            <a:r>
              <a:rPr lang="en-AU" dirty="0"/>
              <a:t>Topic Sentence.</a:t>
            </a:r>
          </a:p>
          <a:p>
            <a:pPr lvl="1" fontAlgn="base"/>
            <a:r>
              <a:rPr lang="en-AU" dirty="0"/>
              <a:t>Example and technique of how the topic sentence is evident in Go Back To Where You Came From.</a:t>
            </a:r>
          </a:p>
          <a:p>
            <a:pPr lvl="1" fontAlgn="base"/>
            <a:r>
              <a:rPr lang="en-AU" dirty="0"/>
              <a:t>Effect on the audience and the discovery.</a:t>
            </a:r>
          </a:p>
          <a:p>
            <a:pPr lvl="1" fontAlgn="base"/>
            <a:r>
              <a:rPr lang="en-AU" dirty="0"/>
              <a:t>Repeat E &amp; E (provide another example/technique.</a:t>
            </a:r>
          </a:p>
          <a:p>
            <a:pPr lvl="1" fontAlgn="base"/>
            <a:r>
              <a:rPr lang="en-AU" dirty="0"/>
              <a:t>Link to the question.</a:t>
            </a:r>
          </a:p>
          <a:p>
            <a:pPr marL="365760" lvl="1" indent="0" fontAlgn="base">
              <a:buNone/>
            </a:pPr>
            <a:endParaRPr lang="en-AU" dirty="0"/>
          </a:p>
          <a:p>
            <a:pPr marL="0" indent="0" algn="ctr" fontAlgn="base">
              <a:buNone/>
            </a:pPr>
            <a:r>
              <a:rPr lang="en-AU" dirty="0"/>
              <a:t>YOU MUST INCLUDE DOCUMENTARY TECHNIQUES!!!!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2030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Marking Criteria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20" cy="509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134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Drafts…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0427" cy="4525963"/>
          </a:xfrm>
        </p:spPr>
        <p:txBody>
          <a:bodyPr>
            <a:normAutofit/>
          </a:bodyPr>
          <a:lstStyle/>
          <a:p>
            <a:r>
              <a:rPr lang="en-AU" dirty="0"/>
              <a:t>YES! Of course we will be collecting drafts</a:t>
            </a:r>
          </a:p>
          <a:p>
            <a:r>
              <a:rPr lang="en-AU" dirty="0"/>
              <a:t>HOWEVER… Make sure you are handing in a draft that you have re-read, edited and had a buddy to check. We can not spend hours fixing your silly mistakes. </a:t>
            </a:r>
          </a:p>
          <a:p>
            <a:r>
              <a:rPr lang="en-AU" dirty="0"/>
              <a:t>TWO drafts MAX for each person – therefore you need to make sure you are happy with each draft to ensure you are getting the maximum feedback from us.</a:t>
            </a:r>
          </a:p>
          <a:p>
            <a:r>
              <a:rPr lang="en-AU" dirty="0"/>
              <a:t>Make sure you apply the feedback – what’s the point of doing a draft if you don’t acknowledge what we are saying. </a:t>
            </a:r>
          </a:p>
          <a:p>
            <a:r>
              <a:rPr lang="en-AU" dirty="0"/>
              <a:t>Use all of the information/quotes/techniques we have been over in class – YOU’VE GOT THIS! </a:t>
            </a:r>
          </a:p>
        </p:txBody>
      </p:sp>
    </p:spTree>
    <p:extLst>
      <p:ext uri="{BB962C8B-B14F-4D97-AF65-F5344CB8AC3E}">
        <p14:creationId xmlns:p14="http://schemas.microsoft.com/office/powerpoint/2010/main" val="1147603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LOW BAND 1/2 SAMPLE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http://boardofstudies.nsw.edu.au/syllabus_hsc/stds-matl/english-std-advanced-paper-1/english-standard-advanced-15-paper1-q3-band-23-sample2.pdf</a:t>
            </a:r>
            <a:r>
              <a:rPr lang="en-AU" dirty="0"/>
              <a:t> </a:t>
            </a:r>
          </a:p>
          <a:p>
            <a:r>
              <a:rPr lang="en-AU" dirty="0">
                <a:hlinkClick r:id="rId3"/>
              </a:rPr>
              <a:t>http://boardofstudies.nsw.edu.au/syllabus_hsc/stds-matl/english-std-advanced-paper-1/english-standard-advanced-15-paper1-q3-band-23-sample1.pdf</a:t>
            </a:r>
            <a:r>
              <a:rPr lang="en-AU" dirty="0"/>
              <a:t> </a:t>
            </a:r>
          </a:p>
          <a:p>
            <a:r>
              <a:rPr lang="en-AU" dirty="0">
                <a:hlinkClick r:id="rId4"/>
              </a:rPr>
              <a:t>http://boardofstudies.nsw.edu.au/syllabus_hsc/stds-matl/english-std-advanced-paper-1/english-standard-advanced-15-paper1-q3-band-12-sample2.pdf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864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HAPPY ESSAY WRITING! </a:t>
            </a:r>
          </a:p>
        </p:txBody>
      </p:sp>
      <p:pic>
        <p:nvPicPr>
          <p:cNvPr id="3076" name="Picture 4" descr="http://cdn.meme.am/instances/605046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21" y="3429000"/>
            <a:ext cx="4762500" cy="32194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happy essay writing mem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2"/>
            <a:ext cx="4209058" cy="2730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33.media.tumblr.com/82e40e2906c6a0c269b58ee768c229bb/tumblr_mx7ye9AYlC1t1nv3uo1_25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53136"/>
            <a:ext cx="2381250" cy="17335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9" descr="data:image/jpeg;base64,/9j/4AAQSkZJRgABAQAAAQABAAD/2wCEAAkGBxQTEhQUExQUFhUUFxgYGBQYFhcVFBYYHBQXGBkXFxYcHCggGBomGxQYIjEkJSkrLi4uGB8zODQtNygtLiwBCgoKDg0OGhAQGywlHCQsLywsLCwsLCwsLCwsLCwsLCwsLCwsLCwsLCwsLCwsLCwsLCwsLCwsLCwsLCwsLCwsLP/AABEIAMABAAMBIgACEQEDEQH/xAAcAAAABwEBAAAAAAAAAAAAAAABAgMEBQYHAAj/xABREAACAQMCAgcDBQwFCQgDAAABAgMABBEFEiExBgcTIkFRYTJxgRRSkaGxCCMzNUJyc3SCsrPBNDZikvAVJENjdZPC0eEWF1NUg6LD0oSjtP/EABsBAAIDAQEBAAAAAAAAAAAAAAABAgMEBQYH/8QAMBEAAgIBAwQBAgQFBQAAAAAAAAECEQMSITEEE0FRBRRhIlKBsTJxofDxBpHB0eH/2gAMAwEAAhEDEQA/AMkWjCuGnn/xU+mjjS3P+lT6azbeydhQa7NdLpciqWLrge+rJoPVnqN3AlxCIuzkGV3SbTjOOWOFNRvhhZWhijrUv0r6D32nRpLciMI77AVff3tpbiPcpp50e6udRvIEuIOy7N87d0gU8DjiMelPtsNSIJcUcn0qz3HVPqyLuPYYyo4SjmzBR4eZFKHqf1b/AFH+9H/Kl2pew1IpxP8AjNGU1Z7zqj1SON3YQ7UVmOJRnCgk+HkKJpvVPqc0UcqCHZIquuZQDhhkZGPWn2mGor8fI+tHzipDpN1fX9hAZ7jsuzBC92QMck4HDFSknU7qwHswn0Eo/wCVLssetFeRx/g+lc55epNPdZ6uNTtojLJDlF4sUYOVHixA44qKsbBHAJnPHyTl9dQli07tgnY8WLPif8fGjxwjlx99JW+iPNPFbWshkllzjOEUYGck8ccjVj/7n9X/ANT/AL7/AKULE5K0yWtIhjAD4Gkhp6E+NNNPtY3h7Rp5FIzleHhUzofVxqN7AlxB2ZifO0vLhuBxxGOHKoxxN2kxuaXgatpqDhn66S+QIPH66d6Z1cajcSXEUfZFrZwkmZMDcV3DaccRiovpJ0bubCVYbn8I6hkEZ7TOWKgeHHIqfZn+Yjrj6HJ02M8z9dN2sIh4/WKsen9T2qSoHPZxZGdjvhx+cADg1BdLuh95ppX5SO4/BZUO9C2M7Tyw2PP4cjT7M/zBrQk8UajgRUFevx4VddH6r9TuYI54uy7OVQy7pcHB8xjhTXRerO/u+2MQiPYTPA+ZAPviY3Y4cRxHGpwxuLtshJ3wVi24CpewXJHCn6dXt8b1rICLt1jEp7/d2n+1jnU1F1VavGeEcJ9e0GKJwb4LMc1F7idpHgDiPqp9ZL3vOoXWUu9PdUvoNgcEo6kFWxjIB8xkfTU1oPRbVryMTQrHDE3FDIcM48GAxy+iufk6XLNtI6kOswwVkvpdwE7fc4RVYMWOO7lRn7KhdQvDKBcz5MKsfk8LDBlblvYDwGPrx4mu13oZqdqPlNzHHcwoQ0kcbnkue8y44gDx41DNfSalOvzcY2jgEXwRfIn+RqMeklieqX6v1/6zJm6jvPTBciCJJdS72J77Bd+MjJPAKOXhjPLlV26PxJCBCT98DbeWW28Cpx6g86axWJQ9mTwTlFDgtw9ktIcBM+AHGlYc52qNozxSLzyPwkx5/DjVeaWtaVx/f90benwLEm/Jk6uaOWNAKcQwFuVdTY4wzunO2vV3REC10m3L+zFaq7e4R7z9VeWdRtThVAyWYADzPhXp/rFAh0e7UcltzGPdtCfZVuPgjLkh+viz36TI2MmKSNx/e2k/Qxp91M/ii29zfvmnfTCP5Vo05HOS13//AKw/8qadTP4otvc/75qYiidO+ty5gu57VYIGWKRQGO/cdpVxnDY5jFXbqo6cS6pHO8sccZidVATdxypJzuJ8qrnW90h05ra6tl7L5ZlQR2WH3blJ7+3y9aQ+5r/AXn6WP9xqAHvXB1iTWMvyWOKJ0mgOWbduG7chxg45VfuhQ/zC0/QRfuCsP+6N/p8P6AfvtW49C/6BafoIv3BQB5+6wOtCe+iltJIYVQSe2u/d3HOObY44r0dq9wY4JpFxuSN2GeWVQkZ+IrE+uHpJps9mYrXsu3EwLbYgjYG4Nlto8a3G/lVI5GcZRUYsMZyoUkjHjwB4UAQ3QbVXvNPt55gu+VMuAMKeJB4eR8q8xC1CTXEa+zHK6r4narkDj7hXp+0uvlVismnukQkT7yzRZVeYA7MEY4/R5GvPWjaLANNvLicy/KIZGjMe4Bd/9o4yTn1qE6rdjTotn3PukdpdXV2QdsSiJDxwWfJbHuVR/fFbjY3SyxpIvsyIrr7mUMPqNZpoUA0vo28nKR4WlPge0lGE4+YBUfAVfuiv9CtP1eH+EtSSoR5K0zJgkAVjjJOFJwMcyRyr0j1M/ii29z/vmsw6t7xTompRZ76gsR6FOB+o/RWodTP4otvc375qMWrdDdiXV+P8+1n9Zj/hVHa3YrL0ls94B7O1aQA8e8rNg/XV90/WIppJo423PbsEkGCNrEZA48+FUu9/rLb/AKlJ++amIk+srXJrSO0MLBTLeQxPkA5RixYceWduKX60LNZdLvFYA4iLDPgy94EeuRUL1zfgbD/aNv8AY9WPrC/Ft5+gf92gBDqx/FVj+gSorqoHDU/9p3X2rUr1Y/iqx/QLUX1UctT/ANp3X2rQAxg/rRL+pL9oqe6c9IZbSSwWIKRc3aQyAjJ2MOJXyI5/CoGD+tEn6kv2irh0g1a2ge2FwAWmmEcJKBtsrAgYP5J8M+tAFV697dW0mQsBlJImU/NJkCkj9lmHxq4a8JUtJvkw++rE3ZKB+UFO0AfZWe/dBW1ybEOki/J1dO1j24cknCNvzxAYjhgedMerbrdjZI7a/HZugCLcH8G4HACTPsNjHHiD6UAWPQ+smxNrEt5coJ+zCzIykEPjDqy44cc5FZB0IVreLtiNyOTw5MFB9oHx91bV0/6vrfUoy2FS4C9ydQOPDgr49pT9XhWLaBePMFikIV427Mg4HeBwMj08vGsfW6njpceS/pm1NNclqvrkSxb4vvijdld20EgcnHPPDlTbsclVdgyyJgYG1VPMbVHoTzzyqUvNGDL95YRuBgNjIYeTj8r31H6fzWGRdkkeDjOQRngyHxH2VxMeSLX4PD/U7ylf8RlVHilI5HFJbWrth8679HnSc6Mo1xqNjGe8O3jJHorhj9QNen+k2uR2VtJcyhmSMAkLjccnHDJA8fOvJ+l3ksE0c8LbZYiSrYzjIIPA+hNXCy13UdWdbCe6VUm/sLxK94Lwxzwfoq2DVURZ6EsbpLy1WQAiO4izg43BXXkcHGePnVc6nEK6TbgjBG8EeREjA1VLPo9r1vHHDBeQmKNQq5QAgD3g5+mo42eu2YEUdxGQRJKQse4gs+7GME95mbH5reVCywbqwoa2/RWG/wBc1MTlwsTBu6QuSV8Tj0qe+5+jCjUVHJbgAePAbwONJ9D9HVDNc3apNczSd5pEG0EbQMKRgDiOeOOaYxaFqNo8psLiOMSlWmVlGFdQ4YgkcF7p+kedQjkTk/QiD+6M/p8P6AfvtW49C/6BafoIv3BWPah0NvL1hLqEiySMnZx7VwV5t7Ixnmfoolxqer2iiJL2ERxoRGGVUYhAO7tIzuxyHjg1PuRAjunXVLLaQ3F41zGyqxbYEYHvPyzn1rfukX9Euf0Mv8NqwvUpNXvI3tp7lCknADsiO02lSSh2gtgsvL5wqXuZNbftI5L2BY2UqWZAuQQwKgY54+0edPUgL91R/iiz/M/4jWOW+jS3NrrCxAlluy20czh2OKseh6ZrUCx2lvdwqI41fsyg3orE4yMHxBFaD0A6L/IYpA775ZnMkr4xuYkk8PjVc8sUhpFTj66rKKNI5be7DKiggxxjiAAeBk9K1LTboSxRyKCFkRXAPMBlDAHHjg1DdKujUV5byQsqjeODYGQfAg1SLfQtfj2RR3sPZoqopKLkKoAHdx5Dzojniwoq9vfC/k1e9gR0ga3CAMFB3BDkEKSOGPrrSupn8UW3ub980p0U6Gx2dibQndvB3tj2iedVO16K61aKILO7i7BM7AyjcATnB4HPOqcfUwc5JuvQ2ix9X39P1n9Zj/hVGa/qKw9JbPeQBJbNGCfnMzbR8SMfGou06Ja5A80sN3DvuGDy5QDLAYB5Hwrrvquu79jLqV0GlCbE2KAFGSePnzrR3oexUXTrF6PzXkdosIUmG8hmbccYRdwYj140frRvVi0q8ZiBuiKLnxZu6B9dVBLfpHbKI0lguFHASSDL4HmeZ+OaAdBL6/lSTV7hWjjOVt4xhM+eBQ8sUrsVFt6p7pZNJsypztj2H0ZSQRSnQLQ5bUXvahR297POmDn725G0nyPCqcegl9YSvJpNwFjc5a3kGUJ8xn/pTHpDf9I1tpXkaCJEXLNEAJMeOCc4qUZKXAEro+oLN0oudhB7O27M45bl25HwJx8Kkutn8LpH+0Ivtrzx0c6QXFlKZrd9khUqSQGyDxPP1FSmrdPr+5aEzTBjBIssfcUbXHI8uNSsDd+vT8Tz/nRfxlqyan/nlhJ2OD8ot22ceHfj4ZPxrznqHS/UL+FobidTExBZdig8CCOIHmKc9HOkuo2K9nazq8XHEUihlXPzfEfA4qt5Yp7smscnwjfugmmy22n20E+O0ijCtg5AxnAz6CvO1pZNd3l5JCMxyXErKcgIVaRiMnywRU1rPSvVruMxTTJFGwIYRKFLqeYJ54+NRF1A0aJHHuEQHEjONx+efszWfNnjJaYvc1YME4vXJUjQkuMADJJwMk8zw5n386jdbh7cwx9osJZ8CYgkqcHABz3c8s/86i9KkeOPbJnOSQDkEA8uB4jPP40rdXSupVgCp4EVwIYu1nvnc6rg549jOvCikUmpb0ruPnXoqOAKqafadevDLHNH7cTB194Oce44xUZg/OoDPjxz9lSjadoT4PWul6qs0SSIe7IquvjwIzj4cvhUHqBfFxErYYssoYnB2k/O8MFGXI5DFVDqd14S2jQn27djgZ5o5yD8CCKuOoL7LsAQuVfPIxvgNn0B2n9mozglLYhZA2Gq4jiRXJcpIznaxITIKhlBUHHaniWxnzzTC86RRwxRo6WyPHt75O+Rj4kogXAJ8N9SkmjmFX7xdowrBMABk2kOFHMMVDePNBVc0jQolaSRgnFi28qXCqx4BYxgszMTgeX0NFbcgQ+q9MVbgglcZz3W7FASMHgozgjwwD6mmqRXDDevY2yuPnKCw55JyWYceOfPwqV6c6YuAUJYxZcMyhHK90SowAGCp2HlxDDnUv0B6QdlayOqjtCipx4d+NsZY8/YlB9y1ParQvIvoMs/yeIHuyIQu6MqA+5ChIPDOcwHGOJBxVjt5CJEeM5QSbd/ElhIzMC7e50XlnPuphf6FctGSIlDTDd97dVjjO4hg7ZHtIVYFQcMG4HdT3Wx8ndQ5wLiIrJtyVRkCgOg8g0ilQMcj58E/RKiu30kmn6zBJPJvF2u1nxtUZIUqo+arGPGc860/UL6OFC8jpGo8XYKM+81R+smyF3pYm4dpCQ5Kn2TkLKAR6j6hUCNEuNVia8uZRGkcZ7JMbshV7zHjhdxUnPPj6cYTSaTew0zTrPUI3jMqyI0YBJcNlcDiTmqavSy/ukeezjiitk3ESz5BkA5tg8h8OHLNQHV/ZySaRqIXJMm4Jz4nsuOPIkEU00bVJNRgtdNQiGNFzcSZUbkVuGzj4g59/PgKqWNW/tQ3KzSOgfSOS+tu2ki7PvFQQSVkwBllB4jjkfCrKKrUGuQRT21jahW4MGCHKxIq8yRzOcD6as+KyZMb1XHaySYAahzXYoaUdfljBzQPQFaA1b3JLZioOKSv7VZY3ib2ZFZT7iMH7aODQK3GtWPJpogzxzrNi1vPJC4w8TFG94OM+48/jTd0yNw5ePpWjdf+kiK/SYcriIH9pDtP1EVmtvNtOfDxFbpb7kFsHjnK8jUpZawV58aYtahuKHh9nofKmkiFeFVOEZclscjjwWtNaD8+FP4tRx7Jx6gkVRN586XivGFUS6VeDTHqmuS6m9zxLZ9T4+tcb1R41TTqL+lEe8Y8zUPo9y76/ahcyAUi89Ny9ENa1BHOcg7yk0XNBXGpkS09XmsG3vI2zhX7je5iBn4HjXoVXyCCBtIII5cDwxnw8a8pxtg16T6L6l20EUnz0BPhg8m4++o5cTmk48oXkXTUFWSN5eBjHZ72HBu8QxB8cgq37Bo9ropXd2jRfJyT2eGYtg7NuG4BQNiYIJPD1qO6Qo6E4APbKwztwoOVADAHDc85Izw9KexMhwAgkaRiF4lQqxMyl2I47y2SfE7sZwCaoarZjIbWkVu12ox24kUAZASONkdSOfejXHHlhfTFK6PzNaXr257w3jaPn49n+8jY+I8q0q5vlYfe49uQNoBOXLA7WUHn5g44euSKyjpgBHPEYz3lXGfzJHVcceWFGPSpY1sJmoaHpySKe1MewKMsoBDbwNpU47rflcOIyPHBodTvEuTBKC0aRDYu1gSElAO7ivAlYuBDfkkeOaq2karA6BjJKuWDlUKbcnPBt2NpG48eIPDgMVYpL1ZLYx7EjC3FsSUOfvLAbXLnnwVhnH5Phmq5Nxdsa4Jy2gVLWa2lIVGibDn2cgtFKfQbgjftioLoDqQuNLltY9xnjgYY2nb3twUB8YJ9KdazeIPvDorpFJIDlwWaNiS4ZcZxgk5zx2ipTV3WMCIoqpGVcKAVWTnhIyvsnxyoY5xwqEmpLjySRTuiMkb2cUFu0ovUlHdBdVjIlyzOPZxt4HI48BVq6Q9XdjI7SsWh3HLBNu1iT4KQeOfAVH6ZFJdMcrLFsmAUyqyO7BWkEhVhngAOI5naAQFObMdJn2RiR47go7ZDgxqynGNw725lG4ceHGq8mRxlsxpXyQuh2tradyx4zS90u+S4UEeBAwMsOQxz54xU5p1zMl12MkqTBk3HCgGM8eBI5ju+OPaHxNq1osJW4jQKUPeCgKHU8MEDxHgfX1puNft8SG37JZGIO5wY1fP5WQMvyOBzNQjPU7e46otNdiq10R1mW4aTtBgBUbBGCjNu7oz7S4AwfQ1ZhVrUbEdik3NKUBFV5Y2thoTY8aLuo7ikhwqvXWzCjNOv3ShJYxzY70EvP8AsyDBH95VPwrzya9fdKdM+VWVxDjJdDt/OAyv1gV5CkUiurgnqwpr+RW9mdG5U5Bwadi9B9tR7xwP0UxrqnQD82qt7Dj3HhSbWDeQPuppR0lYciRRQCnyZ/mmlV09/EY9/Ckjdv8AOP00m8pPMk/GluASupQe6ux6U7AToKVIopFFhYUVrPU9q5KSQE8YyHX808GHwOD8TWUVZOr3UexvYieTnYf2uA+sirMb3FI3/WIA8DbgTs7+AeJC+1g+B27h7yKZQWZiIRJd8nGSMkABwx4gjlzHDkO8fhK2kmRx/wAc6iexAYqrDfGRGEOC/ZE5V0Gd3BXwcc9vhiq8+L0D2G2qO0qxSozKtwmQhdtoYI3cIH5LEjiMewfOqU3RN52Lzy4IGSIl37QBy9pVQAY5nyrQr+1kaJ4xEpiRe6rqAcBRxXGTk5cHh4rioeQshUBXHHiX+8phULBm4EkAbmJHEcBgnlni6ewMh7boHBGTnc2xDJl2HHC7jt2DBOCOB8x51Y9P0xkUhdzFkVWi2AxqqEFFB4gjDtxyOC8Bx4Q+i2M9yRKhzDncu9WLMuOD4MgEOQMgd44xmrPp7TBS0ALL4PFKJlHluhd+X5rA8+FOcdQ0Sen6JHExl2FY1jIxI5bbjgdq5OO4xHn4DnS1jprOLcyk4ijZWXOCW+9hWJB+ahzx/KqJTpEM4mMjlSDtUBcEcRuiIVl4+p5c6PfdNkxiJHLn8p12xKPMkkbsfNHP051nknwiQbWZGSURW54goQCSezckjCZzgFW4+A8PHEhLZ3seGjnSXzjkj2g/muG4U26NaWy5mlzvclgG4tkg5ZuWTjgBgYBbluIFiSXHuqrJia3XJJFevJru5jMXYLFvGGYsXGDzAyowPpPl51MQaNEIo42UP2a4BYcT4nPoTxxyqTUUbFU7uPoYhDGBnaAM88ADOBgZ9wGKXFBQ1CFrljDVxoua4Vo17EaOIoNtDQioUmxiWMV5c6yNG7HUblFHAyFx7n7/ANrV6lasM68bTsr2OXwmi4e+NsH6nWr+kk05RRCS4ZkEkBHOksVNPMpprJbDPCtkcnsTiMMUWnht6SeE1NSQhCuo/Zmu2HyqVgEoc0FcaAOzXZoK6mMHNKQtgg+R50kKEULZ2I9L9F9QE8Ecnz1BP53I/XUy1grtlgCGXawPocowPgRluP8AaPkKy7qa1jfHJbt/ozuX3N7Q+nB/arWllAFbHGyHgbRafKQBJOxGMYRRHnwyxyST48CKr3S/SgI2WFMPJb3Khubs5WMhdxySdqPjiauMUwam99bLIhVs4PEEHBBByGHkQaqniVcCsp/RLpjbfJldZoIysUYkhlJTYyIF3oQDuBAHDHgOI41IdHtUMssTopUP27BtpQyRdw7yn5K9q525491uPE0c9Fod+8x27PnO8wDf7yA4XPwwfKpm3t1Qk8SzY3MeZA5D0AycAcBk+dY5rQSTHF1Akn4RFfHLcobHuyOFJQ2cSEFI0U+aqoP04zSnbrXNJmuZLXe5ZsPIZKGQ0zVqcI2athPwNEirYAo0UmajHc+dHglxVUk0OyRNFJoI5gaMRWfJF+CVnbq5jQUIquLk9gDCjCiGhWtEJb0JgNWd9dmmiSzilxxhlHxVxsI+nafhWjMKq3WVaGTTbkDmF3D9khs/VV+H8OdL2RlwedmtccgPoonyf3Ua20VmGflAHwJ/4qcf5BbwuR8UP/2rQ6T3kid34G3yWkns808/yIf/ADK/3T/9qJ/kZ/G4X+6x/nQmvzIP0GRsjXC0PlTttGb/AMwP7pH86S/yRJn8Mnv71STX5kJr7Fe2nyNBsPkaU7Y0VpTWrcrC7D5Gg2mjdoaAvQAGw+VCFNduoM0AWvq2vuxvY88A52H9rgPrIr0TAAy5rynYTFJFYcwQR7/CvUGl3AkRHHJ1VvpGa3YN4lcuWOGQjlR0ufA0z1LWlhKx7Wklkz2cKDMjY5nyVR4k8Kjnv50kRLmBYu0O0Mk3ahWPsq+Y1xnwIzx4eNSn1GKMlDI0m+CGmVWixMw86Iz55U0VvOlZ5SOQxRPAmJSOzwookxQRyA8+B+2hdcmsWTCk6J2Lo48KWD1HqpBp0BXOzYWmWKVjwS5oabxUZZc+lY5RfjgsscKakY1PnUcj5HupyshpR+4DwLQ4pFbgUrvqMnBDQBoskm0EkgADJJ5ADmT6UNQ/TCB3sblIwWdomAUcC3Dio94yPjVUN5fzJMZWuvXFz3raONYvyZJmcNJnkViUZC4GQSckHkKLdX9yUkiuLUMjqV7S3k7T2gRxicKw5+BNMdE1dXQOhyrgMCOAIPLHl/0xUwNWXxFc1/KSx5N4cey3sWrR54To9fZ29ncZHh2MnIePs02uNOmRgshdGbO1XDITjnjcBn4V6Sj1AMccAPfyodV0mK5iaKZQyMOI8R5Mp8COYNbYfORlL8UNvsReJxVHmz5E/ize7caL2T8sn35qx6ppT2sz28xyU4pIRtEseeD+WfAjwNNlC+GK6ryWJLYhRHJ876QKUj3+J+OBUnJIq4BYDPL1pRZB5+XjRr+wqM/2GgK0Jc0G6ukZwMV2K7NdmmAFdXVI6HpL3MywxjLucKPM+vkBzJobSVsYxQVuPQrV57m2hgs0y6KFluHB7GHicYH+lfBztB8ONS3Rnqrs7YKZ8TuBxLjuZ/spnAHv41c1ukjUJEiqo5BQFUe4CuLn/wBQY8KlHFu/fgsj07m7ENM02KzQkbnkf25nwZZSPnHy8gOA8BVR6W3xdo15vJLEsajzEitkegCkn3VLa9rSopeRgAP8BR5k1EdH9Od5mupwQ4XbFEecaH2mP9tuHuArn/F4M/X9Uss3st7LMso446VyW0Sg8PXOfSiy8eBpFzzNFaThXvXBrg51iUkRBoizkHjyp6kwYYb4GmlxDijaXI6od8xmlIW8PopnaS/kmnBfBrJlx3syaY6PGk5BQPLiiK+awy6dp7E2w0V1jnS4nJ5caaMtKwLVMumS3BSJOCQZxT2ovw408tpweHj9tcvLgpWi1SHWa5TSYcUCSjNVJMdlO1TolNHI8tmUKyMXe3c7AHPEtG4yBnmVIxnJzxqOJuV4Pazg+iq4+lWNaOrUR5sHFE8GPO7nG374JKco/wALMri1Cd5HjWPYUba7SEDacA+wMknDDxHOrvZqTtPh4enpVOnO3U79fNoZPg0ZU/XHV102UEY+iuT8nhjhzduKpL/d2vJpwycoXyV3rT03tLIzKoMlse1XhzX/AEi+4r+6KyzAHID6K32/t+0jdPB1ZT7iCP515yspyY0yMEKAfeOH8q6XxmRzwuH5f2f+Cvhi11LxAwD7xyosMi5HBPooN4o0YX3fTXVVEWUauNKCL1orLiumZQldRmTHMY94xRaYwRW19QehgLLdsO847OP0UHvke88P2axQGtc6DdY1pZ20UDh8qBuIHDPEn6zXP+TWWWBxxK2/2J46vc1/WMBR76p3SDVHhRmC5CjPMKOfn/0pje9b9icjbIeYztqr9IOsK3lCqgcjehY48A4Yj4gY+NeY6b4vO80e5B6fuapZksbp7l803QFLiaVu1lQ904wkZ80Tjg8OZyT6VLQd1hnlyNZ3YdalsmQUkOfECn6dZdnID3mUj5wxn3V9GwLDijohSRzGpPdl9uAAaRK1RZutm0PALJw8cU2TrZthzjkP0U5ZY+xqLNFVBQ4rOv8AvYtvmOPTGaIetC2Iye1z5YqGqL8j39GihBnNGdxWejrPtAuQHz5YOaWXrIsym/c2R+TjvfRSuLe8govhlFGU1nFv1qW+cNFKq+DEcKvemX8c8QljcMhGcj+dQenwOth8H86EcDVD1LrQtInKDe+04JUcM++l4Os+yaMsWZSPySO8fcPGoNRYqZoiHhRCuDkVntp1tWWDu7QY5DHOpfo91h2l5J2aFlfGQGGM+6snZ8DtlzEhPH6aDIzVA1frTtbaUx952XgdvIemaStOt2ycncHTx4iq109Oh26NMhkIx4iiyPzx61l5657UNwgmK/OwMe+peTrSsOx7TtCT/wCH+X9GKh2dLuh2yM6WXQh1JGPATwKGbyKyMFz6EnHxFTVhqG01nHSHrAgubqGQxOI1R42DgEEMQRw8uH1VJp0us7ZVZZpWBwRECrge8lcgfGuT8x0bzZIuKd1+xo6WbinZrEV4FjyeHD+WTXnixfcm757M3u3OT/OrjrXWpbSW8qxJIsjIyqDyywxnPhWe22sxqqrx7oAz9tR+M6LNixz1xaba/pf/AGWZJxctmSbAeVE4cOA+gUyTWY2YDiPU09GCc5rpuLXKK7RUhIPKtw+500KMx3F4wVpO0ESEqCYwqBmKnwLdoB+z61hZr0V9zl+Lpv1lv4UVdBIoRbrQxarbXEdxCpRZ54Me1+DkaMSKSO62BnhyqE6i4immBDzWaZT7w+P5VLdXH4K6/X7z/wDoemHU1/QH/Wbj+KaYGO9bvTxNSaFEhaP5M0wJZgwbcUHDA4fg/rrWegs/b9HVHlbTR/FVdf5VkfW50ntL2WIWsLRGEyrISiJvYsuCNhO72Dz861DqDm7XSXjPJJZY/gyq/wD8lAFu6vbTs9Ms0P8A4CZ/aXd/xVC9VkJtdFjLc0WaQ/3nbH1VZLG4EBtLU43NAcD9CsSt++Kieka/JdHugPyIZgOXJi4H1NQAl0Kuuy0K3lKh+ytO02k43bULYzg4zjng1Cda+mQ3ejfKjEqSLHHMjADcu4KSm4AZGGx9dTnQm4WPQreRl3qloWZDjDBUYlePDiBiofrYje40TtYnMSdnFKYQFwUIUhM4yMZHLhwoAmumF12WkGUjPZxwORyJ2tG2PTlT3oJ0sXUrY3CRtGA7JtZgx4Accj31EdYn4hm/V4/sWoz7nv8AFZ/TyfYtACeh9NU1DW4oliaM2iXiMSwYPloVyMDh+CP01L6j/WK1/UZf4tZp1Sf1iuf/AMr+LWl6h/WK1/UZf4tACt9o+zXba6A4S2s0bH+0hQrn3q3/ALTUTZaPFP0jupJUDmC3hKA8QrtwDY8wAfprQopkkZgOLQvtP9ligP7r/XVO0D8faj+r2/2tQBOWmqC4ur20eNSkCQZz3hIJRISGUjAA7MfTWK3L/IJ9YtYjiKMbox8zeu7A9BuA+FaJd9EbDUNQvBcJI08XZHuvIgEbRjZ7JAJ3LJWL9OLaOyvNQtYQRH96CgsWIG1TzPE8WNNAbt1SwrBo9pk4DLv+Mkhx9bVS+tWz269pUoH4R4QT5lLgfyYfTV5nsZk0u0it0LOnyMlQQO6skTycyPANUN1uWWbrRpvmXyR/7xo2H8H66QEn1maL2rafcKO9a3sB/wDTklRX+sIf2aqnXnKVvNLIPH7/AP8AxVrMsyGQQt7RXtAD4hXUE/Biv01kPX2f870z/wBb7YqAJT7niQtp87HmbpyfeYoqide6UQatqdtp0kDBbe8k3lmBWTs1kXGMciV+jNSf3Of4um/WW/hRVUusPX1u9QtodMgdLy1uJwTsjj7SRWXiGDd4Zic97HA+poA1/W+kqWdxbRShIreRJPv7HYiOgXZEBjAJBOBnw4cqp2h6Rp9xr0k9v2MipbLKAgUxrN2m3fgcN2MH3mrLomttdKLTU7QQTSo33lykkU6rjeUwTjG4cDx48M4rOL7ordaXrAbSYjKrRdoYCwA7MvsZCWI4ZxjmRmgDSrnpfAl1c2t72UMaLEYzKwxcK4ffhSMEKVA8edULqf06FdZ1Jrcq0EYxGV9kCSTcAp8gFI+FX4fJtVikt7u3KSxhe1t5CDJCXB2skinkcHDKfDjjlVf6nOjHyGXU4924LcRxAnxVIzIpPrtuBn3UASXW/ALjR7rac9nh8+scg3D6iKjIZDqXRrA70hgCeX3yNgv2rU3badNJpd3FcRlXkN4QhwTteSRo+RPgVqk/c26qTFd2x/IZJV8fbBVh6AGNT+0aAHvX3qIgsLeyj4duwXH+qhC/8RT6DWSRIeWfKrT1z6n2+r9n+TbRqn7R75/eFVZWNZs73SLIFWNa31H9O7eyWa2um7NJHEiSEEru2hWVscuCKQff6VkhoK0FSPS0vT7S9Ot5jb3AuHeSaYRq24tJI5cgkABVy2PcPGoTqg6cWVtp6x3NyiS9pIxDZz3mznl41glCBTGONRkDTSsDkM7kHzBYkVsHUz0ji01Lq3vnEBLRSIGz3tyMGwMeG1PpqrdUnRL5XcGaQfeYCDxGQ78wvw5/RWvdJNMt5vwkSOR4kZrldb8rDpsig1fv/gthicyD1zrGszq9hIk6tBHFOskgztQybefD/VL9NKdaPWDZT6bPFbXCSSybVCLnJBcbvDyqtdLEtrW2dlhjBbuouBxY/wDLGfhWYdHyBcRE8g6/vCtnQ9R9WtSVK6VkMq7ZuGhdObBNES3a5QTCzePs+Od5jYBeXPJpHpR03sZNDNslwjTfJok7MZzuCoCOXhg0m/R+2ZiTChPngUeLo7bDiIY8/miur9HL2ULKhx016c2E2kSW8VwjStCihADksAuRy9KY9TXTGzsrAw3M6xSds7bGBzghcHl6U5t9Ct1bcsKA+YAFdd6LBI254kJ8yBS+kfsfcKZ1da3BbazNczOEgk+UbZCDtbdJlce8VeL3p1YHW7e4FynYpaSRs/HAcyZC8ueKUGlQumxo1KjkMcKR/wCzdqBjsI8eW0U/o37EsgrpHWNZJqt6WuF+TzRwsknHb2iAqwAxzIb/ANoqLt+sW1h12abtN1rcRRxmVQSFZeIJHPHMfGpRNAtiNpgjI8topc6Nb7SghTZ83AxS+kl7H3ESC9NNIt7qS4W7VnuxGjlTuRBErkE4Hdzu9eOKxbrAC3mo3VzC262aSMdsAdoBRFJ9wwa0teilmpz8nj92M1OW1nCkewRjaea4GKhPp5RW41NDTpz1q20dm5sLmNrgMgRdpI27hu4EY9nNd016c6bPHBsuo2aK7tpfHgqzLvPL5m6iroNmpyLeME+gpP8A7NWec/J4j+yKcemk1dh3EJa/1j2Q1TT5Yp1eIJcRzMM4QP2ZUnhx4x1EdZGrQane6eLOQS9kJi5XOFz2eM5Hjg1c7fo3Z7cLbxAHmNo+ulLLR4IM9lEifmjFV9veh6in9T/Sa0062uLe7mWKQXLnawOSvZxgNy5HBpt0u6RaRbzW97Ydm9wt2JJdm7e8bLJ2ntcOJb6cVcLvQ7WdszwIzeZH86Utui1pFxS3jGf7IoWJ3Qags3SzR7ie2vGvUV7dZAiltv4QLnchGcjbw9551WrjrUthrCzLuNoIDbtOFJG4vv3YxnbkAfXUzfdCbE5f5PHuwSOGAT7qbPpkIVYgiiMniuOGA8YORt7p2s/DzpvFXkNRLwdKtHiuJ70XsZknjjVl3ZwE3EbVAzk7uOfIcuNM+ifWRp22eWSdImnuJH2NncFAWNCcDmUjU+mceFUrWei1rHEZOyAxxc4PdGwclxg94nxHIVTxY2mcEj3hjwHaFR4cwmGNVTWnkadmxdCete2kgY3twiSdrJtBBH3vd3OAHkfqqi9TOv2lhdXvbTqkbALE5zhwsj4I4eWDUf0bs7MukZAcsqtxAyCWjD+Z4AuccOQrQLOyglRVeIORjEZQEDguRk49fDwFc/qOuWGVNf1LIwtGZdML2O51W6nhYPE5Xa45HEag/WDTLbirJ0o0OG2uQCojSVd6jcyjIdRIo7vDAbIA55FQbrBtOCdwBwdx4nap5Y+cSPhU2+5U1wxrbY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020" y="1268760"/>
            <a:ext cx="24384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40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Essay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4000" dirty="0"/>
              <a:t>“Discuss how discovery can affect people in different ways”</a:t>
            </a:r>
          </a:p>
          <a:p>
            <a:pPr algn="ctr"/>
            <a:endParaRPr lang="en-AU" sz="4000" dirty="0"/>
          </a:p>
          <a:p>
            <a:pPr marL="0" indent="0" algn="ctr">
              <a:buNone/>
            </a:pPr>
            <a:r>
              <a:rPr lang="en-AU" sz="4000" dirty="0"/>
              <a:t>In your response make detailed reference to your prescribed text and ONE other related texts of your own choosing.</a:t>
            </a:r>
          </a:p>
        </p:txBody>
      </p:sp>
    </p:spTree>
    <p:extLst>
      <p:ext uri="{BB962C8B-B14F-4D97-AF65-F5344CB8AC3E}">
        <p14:creationId xmlns:p14="http://schemas.microsoft.com/office/powerpoint/2010/main" val="3639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Breaking Down the Question – 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1684784"/>
          </a:xfrm>
        </p:spPr>
        <p:txBody>
          <a:bodyPr>
            <a:normAutofit/>
          </a:bodyPr>
          <a:lstStyle/>
          <a:p>
            <a:pPr algn="ctr"/>
            <a:r>
              <a:rPr lang="en-AU" sz="4000" dirty="0"/>
              <a:t>“Discuss how discovery can affect people in different ways.”</a:t>
            </a:r>
          </a:p>
        </p:txBody>
      </p:sp>
      <p:sp>
        <p:nvSpPr>
          <p:cNvPr id="6" name="Oval 5"/>
          <p:cNvSpPr/>
          <p:nvPr/>
        </p:nvSpPr>
        <p:spPr>
          <a:xfrm>
            <a:off x="3851920" y="3127291"/>
            <a:ext cx="2081514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6732240" y="3183988"/>
            <a:ext cx="1450241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084365" y="3789040"/>
            <a:ext cx="1499057" cy="93610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4139952" y="3748755"/>
            <a:ext cx="1872208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6061992" y="3789040"/>
            <a:ext cx="1080120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2882745" y="3127291"/>
            <a:ext cx="1080120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259632" y="3127291"/>
            <a:ext cx="1775513" cy="84878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99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Breaking Down the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3212977"/>
            <a:ext cx="3528392" cy="1152128"/>
          </a:xfrm>
        </p:spPr>
        <p:txBody>
          <a:bodyPr>
            <a:normAutofit/>
          </a:bodyPr>
          <a:lstStyle/>
          <a:p>
            <a:r>
              <a:rPr lang="en-AU" sz="3600" dirty="0"/>
              <a:t>“Discuss how…</a:t>
            </a:r>
          </a:p>
        </p:txBody>
      </p:sp>
      <p:sp>
        <p:nvSpPr>
          <p:cNvPr id="4" name="Oval 3"/>
          <p:cNvSpPr/>
          <p:nvPr/>
        </p:nvSpPr>
        <p:spPr>
          <a:xfrm>
            <a:off x="3082605" y="3140968"/>
            <a:ext cx="1440160" cy="86409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4459675" y="3189459"/>
            <a:ext cx="864096" cy="72008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82190" y="3549499"/>
            <a:ext cx="598837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20072" y="3737724"/>
            <a:ext cx="720080" cy="53467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2636196"/>
            <a:ext cx="2183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AU" dirty="0"/>
              <a:t>Understand the Verb.​</a:t>
            </a:r>
          </a:p>
          <a:p>
            <a:pPr fontAlgn="base"/>
            <a:r>
              <a:rPr lang="en-AU" dirty="0"/>
              <a:t>Identify issues and provide points for and/or against.</a:t>
            </a:r>
          </a:p>
          <a:p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1412776"/>
            <a:ext cx="2520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AU" u="sng" dirty="0"/>
              <a:t>HOW = TECHNIQUES</a:t>
            </a:r>
          </a:p>
          <a:p>
            <a:pPr fontAlgn="base"/>
            <a:r>
              <a:rPr lang="en-AU" dirty="0"/>
              <a:t>Type of text = Documentary – therefore, documentary techniques are needed;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Voiceover/narration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Camera angles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Camera shots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Archival Footage from news reports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Graphics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First hand account/interview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Indirect/direct interviews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On-location footage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Soundtrack</a:t>
            </a:r>
          </a:p>
          <a:p>
            <a:pPr marL="285750" indent="-285750" fontAlgn="base">
              <a:buFontTx/>
              <a:buChar char="-"/>
            </a:pPr>
            <a:r>
              <a:rPr lang="en-AU" dirty="0"/>
              <a:t>Hand-held camera</a:t>
            </a:r>
          </a:p>
          <a:p>
            <a:pPr marL="285750" indent="-285750" fontAlgn="base">
              <a:buFontTx/>
              <a:buChar char="-"/>
            </a:pPr>
            <a:endParaRPr lang="en-AU" dirty="0"/>
          </a:p>
          <a:p>
            <a:pPr marL="285750" indent="-285750" fontAlgn="base">
              <a:buFontTx/>
              <a:buChar char="-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841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Breaking Down the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140968"/>
            <a:ext cx="8373616" cy="1684784"/>
          </a:xfrm>
        </p:spPr>
        <p:txBody>
          <a:bodyPr>
            <a:normAutofit/>
          </a:bodyPr>
          <a:lstStyle/>
          <a:p>
            <a:r>
              <a:rPr lang="en-AU" sz="3200" dirty="0"/>
              <a:t>“..discovery can affect people in different ways.”</a:t>
            </a:r>
          </a:p>
        </p:txBody>
      </p:sp>
      <p:sp>
        <p:nvSpPr>
          <p:cNvPr id="6" name="Oval 5"/>
          <p:cNvSpPr/>
          <p:nvPr/>
        </p:nvSpPr>
        <p:spPr>
          <a:xfrm>
            <a:off x="827584" y="3086828"/>
            <a:ext cx="1793482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3275856" y="3086828"/>
            <a:ext cx="1080120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4355976" y="3086828"/>
            <a:ext cx="1204633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6012160" y="3086828"/>
            <a:ext cx="1440160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7452321" y="3086828"/>
            <a:ext cx="1080120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259632" y="2276872"/>
            <a:ext cx="288032" cy="8099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059832" y="3878916"/>
            <a:ext cx="432048" cy="55819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537511" y="2681850"/>
            <a:ext cx="144016" cy="40497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10420" y="3878916"/>
            <a:ext cx="144016" cy="27909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452321" y="2681850"/>
            <a:ext cx="288031" cy="40497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2341" y="1409359"/>
            <a:ext cx="233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What does discovery mean? Type? Find synonyms for Discovery.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24325" y="4463008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Change; make a difference to; question – again, find synonyms.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64558" y="1409359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People – group – more than one. Which participants are you going to focus on?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8310" y="4221087"/>
            <a:ext cx="42701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You need to have at least TWO participants that have a DIFFERENT encounter of discovery throughout the social experiment – NOT SIMILAR.</a:t>
            </a:r>
          </a:p>
          <a:p>
            <a:r>
              <a:rPr lang="en-AU" dirty="0"/>
              <a:t>OR</a:t>
            </a:r>
          </a:p>
          <a:p>
            <a:r>
              <a:rPr lang="en-AU" dirty="0"/>
              <a:t>If you have enough analysis for a LONG detailed paragraph ONE participant, you could focus on a DIFFERENT aspect in your RELATED TEXT.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0419" y="2167095"/>
            <a:ext cx="243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It asks for ways – plural! </a:t>
            </a:r>
          </a:p>
        </p:txBody>
      </p:sp>
    </p:spTree>
    <p:extLst>
      <p:ext uri="{BB962C8B-B14F-4D97-AF65-F5344CB8AC3E}">
        <p14:creationId xmlns:p14="http://schemas.microsoft.com/office/powerpoint/2010/main" val="278623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Breaking Down the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AU" dirty="0"/>
              <a:t>In your response make detailed reference to your prescribed text and ONE other related text of your own choosing.</a:t>
            </a:r>
          </a:p>
          <a:p>
            <a:pPr marL="0" indent="0" fontAlgn="base">
              <a:buNone/>
            </a:pPr>
            <a:endParaRPr lang="en-AU" dirty="0"/>
          </a:p>
          <a:p>
            <a:pPr marL="0" indent="0" fontAlgn="base">
              <a:buNone/>
            </a:pPr>
            <a:r>
              <a:rPr lang="en-AU" dirty="0"/>
              <a:t>Think about how you might structure the response before you come up with your ideas. Perhaps you might only have TWO body paragraphs – </a:t>
            </a:r>
          </a:p>
          <a:p>
            <a:pPr marL="457200" indent="-457200" fontAlgn="base">
              <a:buAutoNum type="arabicPeriod"/>
            </a:pPr>
            <a:r>
              <a:rPr lang="en-AU" dirty="0"/>
              <a:t>Go Back – ONE PARTICIPANT</a:t>
            </a:r>
          </a:p>
          <a:p>
            <a:pPr marL="457200" indent="-457200" fontAlgn="base">
              <a:buAutoNum type="arabicPeriod"/>
            </a:pPr>
            <a:r>
              <a:rPr lang="en-AU" dirty="0"/>
              <a:t>Related Text?</a:t>
            </a:r>
          </a:p>
          <a:p>
            <a:pPr marL="0" indent="0">
              <a:buNone/>
            </a:pPr>
            <a:r>
              <a:rPr lang="en-AU" dirty="0"/>
              <a:t> OR</a:t>
            </a:r>
          </a:p>
          <a:p>
            <a:pPr marL="457200" indent="-457200">
              <a:buAutoNum type="arabicPeriod"/>
            </a:pPr>
            <a:r>
              <a:rPr lang="en-AU" dirty="0"/>
              <a:t>Go Back with ONE participant and RELATED text link</a:t>
            </a:r>
          </a:p>
          <a:p>
            <a:pPr marL="457200" indent="-457200">
              <a:buAutoNum type="arabicPeriod"/>
            </a:pPr>
            <a:r>
              <a:rPr lang="en-AU" dirty="0"/>
              <a:t>Go back with ANOTHER (or the same with a different aspect) and RELATED text link</a:t>
            </a:r>
          </a:p>
        </p:txBody>
      </p:sp>
    </p:spTree>
    <p:extLst>
      <p:ext uri="{BB962C8B-B14F-4D97-AF65-F5344CB8AC3E}">
        <p14:creationId xmlns:p14="http://schemas.microsoft.com/office/powerpoint/2010/main" val="71982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Use the question to create your thesis statement. What are you trying to communicate in your essay? Give your opinion. </a:t>
            </a:r>
          </a:p>
          <a:p>
            <a:r>
              <a:rPr lang="en-AU" dirty="0"/>
              <a:t>This statement needs to be direct and rubric driven. Your topic sentences need to be drawn from it.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algn="ctr"/>
            <a:r>
              <a:rPr lang="en-AU" sz="3600" i="1" dirty="0"/>
              <a:t>“Discuss how discovery can affect people in different ways.”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230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Topic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AU" dirty="0"/>
              <a:t>Now use the question to create your main arguments. ​</a:t>
            </a:r>
          </a:p>
          <a:p>
            <a:pPr fontAlgn="base"/>
            <a:r>
              <a:rPr lang="en-AU" dirty="0"/>
              <a:t>What are you going to argue about the statement?​</a:t>
            </a:r>
          </a:p>
          <a:p>
            <a:pPr fontAlgn="base"/>
            <a:r>
              <a:rPr lang="en-AU" dirty="0"/>
              <a:t>These statements will become your topic sentences.​</a:t>
            </a:r>
          </a:p>
          <a:p>
            <a:pPr fontAlgn="base"/>
            <a:r>
              <a:rPr lang="en-AU" dirty="0"/>
              <a:t>Remember to avoid repeating the word Discovery and do not include the name of a text. It needs to be based on the question and related to your thesis statement.​</a:t>
            </a:r>
          </a:p>
          <a:p>
            <a:pPr marL="0" indent="0" fontAlgn="base">
              <a:buNone/>
            </a:pPr>
            <a:endParaRPr lang="en-AU" dirty="0"/>
          </a:p>
          <a:p>
            <a:pPr algn="ctr" fontAlgn="base"/>
            <a:r>
              <a:rPr lang="en-AU" sz="3600" i="1" dirty="0"/>
              <a:t>“Discuss how discovery can affect people in different ways.”</a:t>
            </a:r>
          </a:p>
          <a:p>
            <a:pPr fontAlgn="base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793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Related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AU" dirty="0"/>
              <a:t>Now that you have a clear idea on how you want to argue your essay, choose TWO related texts that will best fit into what you are wanting to communicate.​</a:t>
            </a:r>
          </a:p>
          <a:p>
            <a:pPr fontAlgn="base"/>
            <a:r>
              <a:rPr lang="en-AU" dirty="0"/>
              <a:t>Remember the key words of the question. Does your text relate?</a:t>
            </a:r>
          </a:p>
          <a:p>
            <a:pPr fontAlgn="base"/>
            <a:endParaRPr lang="en-AU" dirty="0"/>
          </a:p>
          <a:p>
            <a:pPr fontAlgn="base"/>
            <a:endParaRPr lang="en-AU" dirty="0"/>
          </a:p>
          <a:p>
            <a:pPr marL="0" indent="0" algn="ctr" fontAlgn="base">
              <a:buNone/>
            </a:pPr>
            <a:endParaRPr lang="en-AU" sz="3600" dirty="0"/>
          </a:p>
          <a:p>
            <a:pPr algn="ctr"/>
            <a:r>
              <a:rPr lang="en-AU" sz="3600" i="1" dirty="0"/>
              <a:t>“Discuss how discovery can affect people in different ways.”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793427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102</TotalTime>
  <Words>755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Thatch</vt:lpstr>
      <vt:lpstr>PowerPoint Presentation</vt:lpstr>
      <vt:lpstr>Essay Question</vt:lpstr>
      <vt:lpstr>Breaking Down the Question – KEY WORDS</vt:lpstr>
      <vt:lpstr>Breaking Down the Question</vt:lpstr>
      <vt:lpstr>Breaking Down the Question</vt:lpstr>
      <vt:lpstr>Breaking Down the Question</vt:lpstr>
      <vt:lpstr>Thesis Statement</vt:lpstr>
      <vt:lpstr>Topic Sentences</vt:lpstr>
      <vt:lpstr>Related Texts</vt:lpstr>
      <vt:lpstr>Plan</vt:lpstr>
      <vt:lpstr>TEEx4+L Structure</vt:lpstr>
      <vt:lpstr>Marking Criteria </vt:lpstr>
      <vt:lpstr>Drafts…</vt:lpstr>
      <vt:lpstr>LOW BAND 1/2 SAMPLE ESSAYS</vt:lpstr>
      <vt:lpstr>HAPPY ESSAY WRITING! </vt:lpstr>
    </vt:vector>
  </TitlesOfParts>
  <Company>CSO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cso</dc:creator>
  <cp:lastModifiedBy>Purnell, Sarah</cp:lastModifiedBy>
  <cp:revision>19</cp:revision>
  <dcterms:created xsi:type="dcterms:W3CDTF">2015-11-16T05:26:48Z</dcterms:created>
  <dcterms:modified xsi:type="dcterms:W3CDTF">2017-11-14T02:12:29Z</dcterms:modified>
</cp:coreProperties>
</file>