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339DEA5-F100-4FB2-A98D-4CB6BF070BB8}" type="datetimeFigureOut">
              <a:rPr lang="en-AU" smtClean="0"/>
              <a:t>21/10/2015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9FD4B5-380D-420E-90B8-3FA7965D6979}" type="slidenum">
              <a:rPr lang="en-AU" smtClean="0"/>
              <a:t>‹#›</a:t>
            </a:fld>
            <a:endParaRPr lang="en-A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9DEA5-F100-4FB2-A98D-4CB6BF070BB8}" type="datetimeFigureOut">
              <a:rPr lang="en-AU" smtClean="0"/>
              <a:t>21/10/2015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9FD4B5-380D-420E-90B8-3FA7965D6979}"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9DEA5-F100-4FB2-A98D-4CB6BF070BB8}" type="datetimeFigureOut">
              <a:rPr lang="en-AU" smtClean="0"/>
              <a:t>21/10/2015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9FD4B5-380D-420E-90B8-3FA7965D6979}"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9DEA5-F100-4FB2-A98D-4CB6BF070BB8}" type="datetimeFigureOut">
              <a:rPr lang="en-AU" smtClean="0"/>
              <a:t>21/10/2015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9FD4B5-380D-420E-90B8-3FA7965D6979}"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C339DEA5-F100-4FB2-A98D-4CB6BF070BB8}" type="datetimeFigureOut">
              <a:rPr lang="en-AU" smtClean="0"/>
              <a:t>21/10/2015</a:t>
            </a:fld>
            <a:endParaRPr lang="en-AU"/>
          </a:p>
        </p:txBody>
      </p:sp>
      <p:sp>
        <p:nvSpPr>
          <p:cNvPr id="91" name="Footer Placeholder 90"/>
          <p:cNvSpPr>
            <a:spLocks noGrp="1"/>
          </p:cNvSpPr>
          <p:nvPr>
            <p:ph type="ftr" sz="quarter" idx="11"/>
          </p:nvPr>
        </p:nvSpPr>
        <p:spPr/>
        <p:txBody>
          <a:bodyPr/>
          <a:lstStyle/>
          <a:p>
            <a:endParaRPr lang="en-AU"/>
          </a:p>
        </p:txBody>
      </p:sp>
      <p:sp>
        <p:nvSpPr>
          <p:cNvPr id="92" name="Slide Number Placeholder 91"/>
          <p:cNvSpPr>
            <a:spLocks noGrp="1"/>
          </p:cNvSpPr>
          <p:nvPr>
            <p:ph type="sldNum" sz="quarter" idx="12"/>
          </p:nvPr>
        </p:nvSpPr>
        <p:spPr/>
        <p:txBody>
          <a:bodyPr/>
          <a:lstStyle/>
          <a:p>
            <a:fld id="{689FD4B5-380D-420E-90B8-3FA7965D6979}"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39DEA5-F100-4FB2-A98D-4CB6BF070BB8}" type="datetimeFigureOut">
              <a:rPr lang="en-AU" smtClean="0"/>
              <a:t>21/10/2015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89FD4B5-380D-420E-90B8-3FA7965D6979}"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39DEA5-F100-4FB2-A98D-4CB6BF070BB8}" type="datetimeFigureOut">
              <a:rPr lang="en-AU" smtClean="0"/>
              <a:t>21/10/2015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89FD4B5-380D-420E-90B8-3FA7965D6979}"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39DEA5-F100-4FB2-A98D-4CB6BF070BB8}" type="datetimeFigureOut">
              <a:rPr lang="en-AU" smtClean="0"/>
              <a:t>21/10/2015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89FD4B5-380D-420E-90B8-3FA7965D6979}"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9DEA5-F100-4FB2-A98D-4CB6BF070BB8}" type="datetimeFigureOut">
              <a:rPr lang="en-AU" smtClean="0"/>
              <a:t>21/10/2015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89FD4B5-380D-420E-90B8-3FA7965D6979}"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39DEA5-F100-4FB2-A98D-4CB6BF070BB8}" type="datetimeFigureOut">
              <a:rPr lang="en-AU" smtClean="0"/>
              <a:t>21/10/2015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89FD4B5-380D-420E-90B8-3FA7965D6979}" type="slidenum">
              <a:rPr lang="en-AU" smtClean="0"/>
              <a:t>‹#›</a:t>
            </a:fld>
            <a:endParaRPr lang="en-A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C339DEA5-F100-4FB2-A98D-4CB6BF070BB8}" type="datetimeFigureOut">
              <a:rPr lang="en-AU" smtClean="0"/>
              <a:t>21/10/2015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89FD4B5-380D-420E-90B8-3FA7965D6979}" type="slidenum">
              <a:rPr lang="en-AU" smtClean="0"/>
              <a:t>‹#›</a:t>
            </a:fld>
            <a:endParaRPr lang="en-A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339DEA5-F100-4FB2-A98D-4CB6BF070BB8}" type="datetimeFigureOut">
              <a:rPr lang="en-AU" smtClean="0"/>
              <a:t>21/10/2015</a:t>
            </a:fld>
            <a:endParaRPr lang="en-A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A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689FD4B5-380D-420E-90B8-3FA7965D6979}" type="slidenum">
              <a:rPr lang="en-AU" smtClean="0"/>
              <a:t>‹#›</a:t>
            </a:fld>
            <a:endParaRPr lang="en-A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v.mmgn.com/Lib/Images/Articles/Normal/Go-Back-The-Response-10712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81" y="2037509"/>
            <a:ext cx="4767986"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161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Episode 1</a:t>
            </a:r>
            <a:endParaRPr lang="en-AU" dirty="0"/>
          </a:p>
        </p:txBody>
      </p:sp>
      <p:sp>
        <p:nvSpPr>
          <p:cNvPr id="3" name="Content Placeholder 2"/>
          <p:cNvSpPr>
            <a:spLocks noGrp="1"/>
          </p:cNvSpPr>
          <p:nvPr>
            <p:ph idx="1"/>
          </p:nvPr>
        </p:nvSpPr>
        <p:spPr/>
        <p:txBody>
          <a:bodyPr>
            <a:normAutofit fontScale="85000" lnSpcReduction="20000"/>
          </a:bodyPr>
          <a:lstStyle/>
          <a:p>
            <a:r>
              <a:rPr lang="en-AU" dirty="0"/>
              <a:t>Episode 1 sets up the premise of the show as a social experiment to follow the lives of six ordinary Australians as they </a:t>
            </a:r>
            <a:r>
              <a:rPr lang="en-AU" dirty="0" smtClean="0"/>
              <a:t>encounter the </a:t>
            </a:r>
            <a:r>
              <a:rPr lang="en-AU" dirty="0"/>
              <a:t>life of a refugee ‘in reverse’. The Australians are introduced through short vignettes, stating their names, </a:t>
            </a:r>
            <a:r>
              <a:rPr lang="en-AU" dirty="0" smtClean="0"/>
              <a:t>where they </a:t>
            </a:r>
            <a:r>
              <a:rPr lang="en-AU" dirty="0"/>
              <a:t>come from, their age and their employment. They are presented as a type of Australian, typical in a particular way </a:t>
            </a:r>
            <a:r>
              <a:rPr lang="en-AU" dirty="0" smtClean="0"/>
              <a:t>and therefore </a:t>
            </a:r>
            <a:r>
              <a:rPr lang="en-AU" dirty="0"/>
              <a:t>representing a group of Australians. Their beliefs are heard through the inserted grabs from their own conversations.</a:t>
            </a:r>
          </a:p>
          <a:p>
            <a:endParaRPr lang="en-AU" dirty="0" smtClean="0"/>
          </a:p>
          <a:p>
            <a:r>
              <a:rPr lang="en-AU" dirty="0" smtClean="0"/>
              <a:t>Their </a:t>
            </a:r>
            <a:r>
              <a:rPr lang="en-AU" dirty="0"/>
              <a:t>‘controller’ is the sociologist Dr David </a:t>
            </a:r>
            <a:r>
              <a:rPr lang="en-AU" dirty="0" err="1"/>
              <a:t>Corlett</a:t>
            </a:r>
            <a:r>
              <a:rPr lang="en-AU" dirty="0"/>
              <a:t> who states what they can do and where they will go. Less </a:t>
            </a:r>
            <a:r>
              <a:rPr lang="en-AU" dirty="0" smtClean="0"/>
              <a:t>obvious participants </a:t>
            </a:r>
            <a:r>
              <a:rPr lang="en-AU" dirty="0"/>
              <a:t>are the narrator and the camera. The narrator links sections of film and creates a thread between the stories. </a:t>
            </a:r>
            <a:r>
              <a:rPr lang="en-AU" dirty="0" smtClean="0"/>
              <a:t>He gives </a:t>
            </a:r>
            <a:r>
              <a:rPr lang="en-AU" dirty="0"/>
              <a:t>facts such as statistics and background history when needed but he also affects the television audience </a:t>
            </a:r>
            <a:r>
              <a:rPr lang="en-AU" dirty="0" smtClean="0"/>
              <a:t>emotionally with </a:t>
            </a:r>
            <a:r>
              <a:rPr lang="en-AU" dirty="0"/>
              <a:t>the tone of his voice. The point of view constructed through the camera is usually that of a participant, often hand </a:t>
            </a:r>
            <a:r>
              <a:rPr lang="en-AU" dirty="0" smtClean="0"/>
              <a:t>held and </a:t>
            </a:r>
            <a:r>
              <a:rPr lang="en-AU" dirty="0"/>
              <a:t>even jerky as the cameraman runs after the participants to be part of the action. The footage is further manipulated </a:t>
            </a:r>
            <a:r>
              <a:rPr lang="en-AU" dirty="0" smtClean="0"/>
              <a:t>by editing </a:t>
            </a:r>
            <a:r>
              <a:rPr lang="en-AU" dirty="0"/>
              <a:t>and overlaid music.</a:t>
            </a:r>
            <a:endParaRPr lang="en-AU" dirty="0"/>
          </a:p>
        </p:txBody>
      </p:sp>
    </p:spTree>
    <p:extLst>
      <p:ext uri="{BB962C8B-B14F-4D97-AF65-F5344CB8AC3E}">
        <p14:creationId xmlns:p14="http://schemas.microsoft.com/office/powerpoint/2010/main" val="3567011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Episode 1</a:t>
            </a:r>
            <a:endParaRPr lang="en-AU" dirty="0"/>
          </a:p>
        </p:txBody>
      </p:sp>
      <p:sp>
        <p:nvSpPr>
          <p:cNvPr id="3" name="Content Placeholder 2"/>
          <p:cNvSpPr>
            <a:spLocks noGrp="1"/>
          </p:cNvSpPr>
          <p:nvPr>
            <p:ph idx="1"/>
          </p:nvPr>
        </p:nvSpPr>
        <p:spPr/>
        <p:txBody>
          <a:bodyPr>
            <a:normAutofit/>
          </a:bodyPr>
          <a:lstStyle/>
          <a:p>
            <a:r>
              <a:rPr lang="en-AU" dirty="0"/>
              <a:t>In the first episode the plot is revealed, and the story starts with participants meeting those refugees who have reached </a:t>
            </a:r>
            <a:r>
              <a:rPr lang="en-AU" dirty="0" smtClean="0"/>
              <a:t>the end </a:t>
            </a:r>
            <a:r>
              <a:rPr lang="en-AU" dirty="0"/>
              <a:t>of their journey and settled in Australia. Participants enter their homes, talk to them and listen to their stories </a:t>
            </a:r>
            <a:r>
              <a:rPr lang="en-AU" dirty="0" smtClean="0"/>
              <a:t>before going </a:t>
            </a:r>
            <a:r>
              <a:rPr lang="en-AU" dirty="0"/>
              <a:t>to Darwin to embark on a boat trip of their own. The danger on the ocean increases and correspondingly, the </a:t>
            </a:r>
            <a:r>
              <a:rPr lang="en-AU" dirty="0" smtClean="0"/>
              <a:t>camera becomes </a:t>
            </a:r>
            <a:r>
              <a:rPr lang="en-AU" dirty="0"/>
              <a:t>less controlled and the extradiegetic music becomes louder. The closing sequence reflects the opening </a:t>
            </a:r>
            <a:r>
              <a:rPr lang="en-AU" dirty="0" smtClean="0"/>
              <a:t>sequence and </a:t>
            </a:r>
            <a:r>
              <a:rPr lang="en-AU" dirty="0"/>
              <a:t>there is a build-up of tension and the suggestion of growing danger creating curiosity in the audience as an </a:t>
            </a:r>
            <a:r>
              <a:rPr lang="en-AU" dirty="0" smtClean="0"/>
              <a:t>encouragement to </a:t>
            </a:r>
            <a:r>
              <a:rPr lang="en-AU" dirty="0"/>
              <a:t>return for the next night’s viewing.</a:t>
            </a:r>
            <a:endParaRPr lang="en-AU" dirty="0"/>
          </a:p>
        </p:txBody>
      </p:sp>
    </p:spTree>
    <p:extLst>
      <p:ext uri="{BB962C8B-B14F-4D97-AF65-F5344CB8AC3E}">
        <p14:creationId xmlns:p14="http://schemas.microsoft.com/office/powerpoint/2010/main" val="526045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Opening Sequence</a:t>
            </a:r>
            <a:endParaRPr lang="en-AU" dirty="0"/>
          </a:p>
        </p:txBody>
      </p:sp>
      <p:sp>
        <p:nvSpPr>
          <p:cNvPr id="3" name="Content Placeholder 2"/>
          <p:cNvSpPr>
            <a:spLocks noGrp="1"/>
          </p:cNvSpPr>
          <p:nvPr>
            <p:ph idx="1"/>
          </p:nvPr>
        </p:nvSpPr>
        <p:spPr>
          <a:xfrm>
            <a:off x="457200" y="1600200"/>
            <a:ext cx="8229600" cy="4997152"/>
          </a:xfrm>
        </p:spPr>
        <p:txBody>
          <a:bodyPr>
            <a:normAutofit fontScale="92500"/>
          </a:bodyPr>
          <a:lstStyle/>
          <a:p>
            <a:pPr marL="0" indent="0">
              <a:buNone/>
            </a:pPr>
            <a:r>
              <a:rPr lang="en-AU" dirty="0" smtClean="0"/>
              <a:t>1. Watch the opening montage of the Series – Go Back To Where You Came From.</a:t>
            </a:r>
          </a:p>
          <a:p>
            <a:pPr marL="0" indent="0">
              <a:buNone/>
            </a:pPr>
            <a:r>
              <a:rPr lang="en-AU" dirty="0" smtClean="0"/>
              <a:t>2. Complete the worksheet – ‘ Analysing the opening sequence’</a:t>
            </a:r>
          </a:p>
          <a:p>
            <a:pPr marL="0" indent="0">
              <a:buNone/>
            </a:pPr>
            <a:r>
              <a:rPr lang="en-AU" dirty="0" smtClean="0"/>
              <a:t>3. </a:t>
            </a:r>
            <a:r>
              <a:rPr lang="en-AU" dirty="0"/>
              <a:t>How does the opening sequence frame the discovery to be made</a:t>
            </a:r>
            <a:r>
              <a:rPr lang="en-AU" dirty="0" smtClean="0"/>
              <a:t>?</a:t>
            </a:r>
          </a:p>
          <a:p>
            <a:pPr marL="0" indent="0">
              <a:buNone/>
            </a:pPr>
            <a:endParaRPr lang="en-AU" dirty="0"/>
          </a:p>
          <a:p>
            <a:pPr algn="ctr"/>
            <a:r>
              <a:rPr lang="en-AU" i="1" dirty="0"/>
              <a:t>Go Back opens with grainy television news footage of a boat crashing on to the rocks, presumably off the coast of Australia, as well as images of protests and political leaders making statements to the camera about the arrival of asylum seekers. Simultaneously, the voice-of-God narration, with well-known Australian actor Colin </a:t>
            </a:r>
            <a:r>
              <a:rPr lang="en-AU" i="1" dirty="0" err="1"/>
              <a:t>Friels</a:t>
            </a:r>
            <a:r>
              <a:rPr lang="en-AU" i="1" dirty="0"/>
              <a:t> providing the voice-over, tells the viewer: Asylum seekers, refugees … issues that divide a nation…’ This opening sequence immediately signals Go Back’s agenda as a </a:t>
            </a:r>
            <a:r>
              <a:rPr lang="en-AU" i="1" dirty="0" err="1"/>
              <a:t>sociopolitical</a:t>
            </a:r>
            <a:r>
              <a:rPr lang="en-AU" i="1" dirty="0"/>
              <a:t> intervention.</a:t>
            </a:r>
          </a:p>
          <a:p>
            <a:pPr marL="0" indent="0" algn="ctr">
              <a:buNone/>
            </a:pPr>
            <a:r>
              <a:rPr lang="en-AU" sz="1600" dirty="0"/>
              <a:t>Douglas and Graham, 2013, </a:t>
            </a:r>
            <a:r>
              <a:rPr lang="en-AU" sz="1600" dirty="0" smtClean="0"/>
              <a:t>p.129</a:t>
            </a:r>
            <a:endParaRPr lang="en-AU" sz="1600" dirty="0"/>
          </a:p>
        </p:txBody>
      </p:sp>
    </p:spTree>
    <p:extLst>
      <p:ext uri="{BB962C8B-B14F-4D97-AF65-F5344CB8AC3E}">
        <p14:creationId xmlns:p14="http://schemas.microsoft.com/office/powerpoint/2010/main" val="632821939"/>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20</TotalTime>
  <Words>470</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Thatch</vt:lpstr>
      <vt:lpstr>PowerPoint Presentation</vt:lpstr>
      <vt:lpstr>Episode 1</vt:lpstr>
      <vt:lpstr>Episode 1</vt:lpstr>
      <vt:lpstr>Opening Sequence</vt:lpstr>
    </vt:vector>
  </TitlesOfParts>
  <Company>CSO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cso</dc:creator>
  <cp:lastModifiedBy>cso</cp:lastModifiedBy>
  <cp:revision>4</cp:revision>
  <dcterms:created xsi:type="dcterms:W3CDTF">2015-10-20T21:46:56Z</dcterms:created>
  <dcterms:modified xsi:type="dcterms:W3CDTF">2015-10-20T22:07:50Z</dcterms:modified>
</cp:coreProperties>
</file>