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89" r:id="rId13"/>
    <p:sldId id="271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91" r:id="rId22"/>
    <p:sldId id="278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5" r:id="rId31"/>
    <p:sldId id="286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8A07EC-2D34-4265-AD23-FCE76C95DF5E}" type="datetimeFigureOut">
              <a:rPr lang="en-AU" smtClean="0"/>
              <a:t>23/06/2015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48D9E6-C8AD-4C83-B908-EFD940FB132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YZpZr3Cv7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_BlCo50k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pR7MoWJ0F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anddate.com/countdown/generic?iso=20151012T1020&amp;p0=240&amp;msg=HSC+English+Paper+One&amp;swk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Educating Rita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ETA HSC Module Day </a:t>
            </a:r>
          </a:p>
          <a:p>
            <a:r>
              <a:rPr lang="en-AU" dirty="0" smtClean="0"/>
              <a:t>Adapted from Simon Brooks 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905500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Metaphor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sz="2000" dirty="0" smtClean="0">
                <a:solidFill>
                  <a:schemeClr val="tx1"/>
                </a:solidFill>
              </a:rPr>
              <a:t>RITA: There’s </a:t>
            </a:r>
            <a:r>
              <a:rPr lang="en-AU" sz="2000" dirty="0">
                <a:solidFill>
                  <a:schemeClr val="tx1"/>
                </a:solidFill>
              </a:rPr>
              <a:t>like this sort of </a:t>
            </a:r>
            <a:r>
              <a:rPr lang="en-AU" sz="2000" dirty="0" smtClean="0">
                <a:solidFill>
                  <a:schemeClr val="tx1"/>
                </a:solidFill>
              </a:rPr>
              <a:t>disease, but no one mentions it; everyone behaves as though it’s normal, y’ know inevitable that there’s vandalism an’ violence an’ houses burnt out an’ wrecked by the people they were built for. (30)</a:t>
            </a:r>
          </a:p>
          <a:p>
            <a:pPr lvl="1"/>
            <a:r>
              <a:rPr lang="en-AU" sz="2000" dirty="0" smtClean="0">
                <a:solidFill>
                  <a:schemeClr val="tx1"/>
                </a:solidFill>
              </a:rPr>
              <a:t>…. What are they </a:t>
            </a:r>
            <a:r>
              <a:rPr lang="en-AU" sz="2000" dirty="0" err="1" smtClean="0">
                <a:solidFill>
                  <a:schemeClr val="tx1"/>
                </a:solidFill>
              </a:rPr>
              <a:t>tellin</a:t>
            </a:r>
            <a:r>
              <a:rPr lang="en-AU" sz="2000" dirty="0" smtClean="0">
                <a:solidFill>
                  <a:schemeClr val="tx1"/>
                </a:solidFill>
              </a:rPr>
              <a:t>’ people to do? They just ell them to go out and get more money, don’t they?... It’s like me, isn’t it… Y’ know, </a:t>
            </a:r>
            <a:r>
              <a:rPr lang="en-AU" sz="2000" dirty="0" err="1" smtClean="0">
                <a:solidFill>
                  <a:schemeClr val="tx1"/>
                </a:solidFill>
              </a:rPr>
              <a:t>buyin</a:t>
            </a:r>
            <a:r>
              <a:rPr lang="en-AU" sz="2000" dirty="0" smtClean="0">
                <a:solidFill>
                  <a:schemeClr val="tx1"/>
                </a:solidFill>
              </a:rPr>
              <a:t>’ new dresses all the time, isn’t it… </a:t>
            </a:r>
            <a:r>
              <a:rPr lang="en-AU" sz="2000" dirty="0" smtClean="0">
                <a:solidFill>
                  <a:schemeClr val="tx1"/>
                </a:solidFill>
              </a:rPr>
              <a:t>(</a:t>
            </a:r>
            <a:r>
              <a:rPr lang="en-AU" sz="2000" dirty="0">
                <a:solidFill>
                  <a:schemeClr val="tx1"/>
                </a:solidFill>
              </a:rPr>
              <a:t>30</a:t>
            </a:r>
            <a:r>
              <a:rPr lang="en-AU" sz="2000" dirty="0" smtClean="0">
                <a:solidFill>
                  <a:schemeClr val="tx1"/>
                </a:solidFill>
              </a:rPr>
              <a:t>)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Metaphor of disease: describes lack of purpose and meaning in life.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Identifying it as an illness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She doesn’t feel she correlates </a:t>
            </a:r>
            <a:r>
              <a:rPr lang="en-AU" sz="2000" dirty="0" smtClean="0">
                <a:solidFill>
                  <a:schemeClr val="tx1"/>
                </a:solidFill>
              </a:rPr>
              <a:t>with this </a:t>
            </a:r>
            <a:r>
              <a:rPr lang="en-AU" sz="2000" dirty="0" smtClean="0">
                <a:solidFill>
                  <a:schemeClr val="tx1"/>
                </a:solidFill>
              </a:rPr>
              <a:t>idea</a:t>
            </a:r>
          </a:p>
          <a:p>
            <a:pPr lvl="2"/>
            <a:r>
              <a:rPr lang="en-AU" sz="2000" dirty="0" smtClean="0">
                <a:solidFill>
                  <a:schemeClr val="tx1"/>
                </a:solidFill>
              </a:rPr>
              <a:t>Use of rhetorical questions – looking for clarification? To know she is right?</a:t>
            </a:r>
            <a:endParaRPr lang="en-AU" sz="18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3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Metaphor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RITA: I just like </a:t>
            </a:r>
            <a:r>
              <a:rPr lang="en-AU" dirty="0" err="1">
                <a:solidFill>
                  <a:schemeClr val="tx1"/>
                </a:solidFill>
              </a:rPr>
              <a:t>talkin</a:t>
            </a:r>
            <a:r>
              <a:rPr lang="en-AU" dirty="0">
                <a:solidFill>
                  <a:schemeClr val="tx1"/>
                </a:solidFill>
              </a:rPr>
              <a:t>’ to y’. It’s great. That’s what they do wrong in schools y’ know – they get y’ </a:t>
            </a:r>
            <a:r>
              <a:rPr lang="en-AU" dirty="0" err="1">
                <a:solidFill>
                  <a:schemeClr val="tx1"/>
                </a:solidFill>
              </a:rPr>
              <a:t>talkin</a:t>
            </a:r>
            <a:r>
              <a:rPr lang="en-AU" dirty="0">
                <a:solidFill>
                  <a:schemeClr val="tx1"/>
                </a:solidFill>
              </a:rPr>
              <a:t>’ an’ y’ all </a:t>
            </a:r>
            <a:r>
              <a:rPr lang="en-AU" dirty="0" err="1">
                <a:solidFill>
                  <a:schemeClr val="tx1"/>
                </a:solidFill>
              </a:rPr>
              <a:t>havin</a:t>
            </a:r>
            <a:r>
              <a:rPr lang="en-AU" dirty="0">
                <a:solidFill>
                  <a:schemeClr val="tx1"/>
                </a:solidFill>
              </a:rPr>
              <a:t>’ a great time </a:t>
            </a:r>
            <a:r>
              <a:rPr lang="en-AU" dirty="0" err="1">
                <a:solidFill>
                  <a:schemeClr val="tx1"/>
                </a:solidFill>
              </a:rPr>
              <a:t>talkin</a:t>
            </a:r>
            <a:r>
              <a:rPr lang="en-AU" dirty="0">
                <a:solidFill>
                  <a:schemeClr val="tx1"/>
                </a:solidFill>
              </a:rPr>
              <a:t>’ about </a:t>
            </a:r>
            <a:r>
              <a:rPr lang="en-AU" dirty="0" err="1">
                <a:solidFill>
                  <a:schemeClr val="tx1"/>
                </a:solidFill>
              </a:rPr>
              <a:t>somethin</a:t>
            </a:r>
            <a:r>
              <a:rPr lang="en-AU" dirty="0">
                <a:solidFill>
                  <a:schemeClr val="tx1"/>
                </a:solidFill>
              </a:rPr>
              <a:t>’ an; the next thing they </a:t>
            </a:r>
            <a:r>
              <a:rPr lang="en-AU" dirty="0" err="1">
                <a:solidFill>
                  <a:schemeClr val="tx1"/>
                </a:solidFill>
              </a:rPr>
              <a:t>wanna</a:t>
            </a:r>
            <a:r>
              <a:rPr lang="en-AU" dirty="0">
                <a:solidFill>
                  <a:schemeClr val="tx1"/>
                </a:solidFill>
              </a:rPr>
              <a:t> turn it into a lesson. We was out with the teacher once, y’ know outside school, an’ I’m right at the back with these other kids an’ I saw a fantastic bird. All coloured it was, like dead out of place round our way. I was </a:t>
            </a:r>
            <a:r>
              <a:rPr lang="en-AU" dirty="0" err="1">
                <a:solidFill>
                  <a:schemeClr val="tx1"/>
                </a:solidFill>
              </a:rPr>
              <a:t>gonna</a:t>
            </a:r>
            <a:r>
              <a:rPr lang="en-AU" dirty="0">
                <a:solidFill>
                  <a:schemeClr val="tx1"/>
                </a:solidFill>
              </a:rPr>
              <a:t> shout an’ tell Miss but this kid next to me said, ‘Keep you mouth shut or she’ll make us write an essay on it.’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FRANK: (sighing) Yes, that’s what we do, Rita; we call it education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Rita: </a:t>
            </a:r>
            <a:r>
              <a:rPr lang="en-AU" dirty="0" err="1">
                <a:solidFill>
                  <a:schemeClr val="tx1"/>
                </a:solidFill>
              </a:rPr>
              <a:t>Tch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en-AU" dirty="0" err="1">
                <a:solidFill>
                  <a:schemeClr val="tx1"/>
                </a:solidFill>
              </a:rPr>
              <a:t>Y’d</a:t>
            </a:r>
            <a:r>
              <a:rPr lang="en-AU" dirty="0">
                <a:solidFill>
                  <a:schemeClr val="tx1"/>
                </a:solidFill>
              </a:rPr>
              <a:t> think there was </a:t>
            </a:r>
            <a:r>
              <a:rPr lang="en-AU" dirty="0" err="1">
                <a:solidFill>
                  <a:schemeClr val="tx1"/>
                </a:solidFill>
              </a:rPr>
              <a:t>somethin</a:t>
            </a:r>
            <a:r>
              <a:rPr lang="en-AU" dirty="0">
                <a:solidFill>
                  <a:schemeClr val="tx1"/>
                </a:solidFill>
              </a:rPr>
              <a:t>’ wrong with education to hear you talk. </a:t>
            </a:r>
            <a:r>
              <a:rPr lang="en-AU" dirty="0" smtClean="0">
                <a:solidFill>
                  <a:schemeClr val="tx1"/>
                </a:solidFill>
              </a:rPr>
              <a:t>(22)</a:t>
            </a: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3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Metaphor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en-AU" sz="2000" dirty="0" smtClean="0">
                <a:solidFill>
                  <a:schemeClr val="tx1"/>
                </a:solidFill>
              </a:rPr>
              <a:t>Look </a:t>
            </a:r>
            <a:r>
              <a:rPr lang="en-AU" sz="2000" dirty="0">
                <a:solidFill>
                  <a:schemeClr val="tx1"/>
                </a:solidFill>
              </a:rPr>
              <a:t>what is inside Rita</a:t>
            </a:r>
            <a:endParaRPr lang="en-AU" sz="1800" dirty="0">
              <a:solidFill>
                <a:schemeClr val="tx1"/>
              </a:solidFill>
            </a:endParaRPr>
          </a:p>
          <a:p>
            <a:pPr lvl="3"/>
            <a:r>
              <a:rPr lang="en-AU" sz="2000" dirty="0">
                <a:solidFill>
                  <a:schemeClr val="tx1"/>
                </a:solidFill>
              </a:rPr>
              <a:t>Culture she is in “or she will make us write an essay”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Metaphor for Rita </a:t>
            </a:r>
            <a:r>
              <a:rPr lang="en-AU" sz="2000" dirty="0" smtClean="0">
                <a:solidFill>
                  <a:schemeClr val="tx1"/>
                </a:solidFill>
              </a:rPr>
              <a:t>- </a:t>
            </a:r>
            <a:r>
              <a:rPr lang="en-AU" sz="2000" dirty="0">
                <a:solidFill>
                  <a:schemeClr val="tx1"/>
                </a:solidFill>
              </a:rPr>
              <a:t>values difference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Working class expectations encourage intellectual apathy (state of </a:t>
            </a:r>
            <a:r>
              <a:rPr lang="en-AU" sz="2000" dirty="0" smtClean="0">
                <a:solidFill>
                  <a:schemeClr val="tx1"/>
                </a:solidFill>
              </a:rPr>
              <a:t>indifference </a:t>
            </a:r>
            <a:r>
              <a:rPr lang="en-AU" sz="2000" dirty="0">
                <a:solidFill>
                  <a:schemeClr val="tx1"/>
                </a:solidFill>
              </a:rPr>
              <a:t>repressing enthusiasm) – R</a:t>
            </a:r>
            <a:r>
              <a:rPr lang="en-AU" sz="2000" dirty="0" smtClean="0">
                <a:solidFill>
                  <a:schemeClr val="tx1"/>
                </a:solidFill>
              </a:rPr>
              <a:t>ita </a:t>
            </a:r>
            <a:r>
              <a:rPr lang="en-AU" sz="2000" dirty="0">
                <a:solidFill>
                  <a:schemeClr val="tx1"/>
                </a:solidFill>
              </a:rPr>
              <a:t>craves open-mindedness – and she says, ‘I </a:t>
            </a:r>
            <a:r>
              <a:rPr lang="en-AU" sz="2000" dirty="0" err="1">
                <a:solidFill>
                  <a:schemeClr val="tx1"/>
                </a:solidFill>
              </a:rPr>
              <a:t>wanna</a:t>
            </a:r>
            <a:r>
              <a:rPr lang="en-AU" sz="2000" dirty="0">
                <a:solidFill>
                  <a:schemeClr val="tx1"/>
                </a:solidFill>
              </a:rPr>
              <a:t> see’ (6) – METAPHOR – she doesn’t want to have to ignore it.</a:t>
            </a:r>
            <a:endParaRPr lang="en-AU" sz="18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pic>
        <p:nvPicPr>
          <p:cNvPr id="5122" name="Picture 2" descr="https://s-media-cache-ak0.pinimg.com/236x/a0/3f/53/a03f53c81a048755732e5049714d44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043723" cy="4023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600200"/>
          </a:xfrm>
        </p:spPr>
        <p:txBody>
          <a:bodyPr/>
          <a:lstStyle/>
          <a:p>
            <a:r>
              <a:rPr lang="en-AU" sz="4400" dirty="0"/>
              <a:t>HOW: The </a:t>
            </a:r>
            <a:r>
              <a:rPr lang="en-AU" sz="4400" dirty="0" smtClean="0"/>
              <a:t>Process </a:t>
            </a:r>
            <a:r>
              <a:rPr lang="en-AU" sz="4400" dirty="0"/>
              <a:t>of </a:t>
            </a:r>
            <a:r>
              <a:rPr lang="en-AU" sz="4400" dirty="0" smtClean="0"/>
              <a:t>Transition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1639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Act One – the beginning of the process.</a:t>
            </a:r>
          </a:p>
          <a:p>
            <a:pPr marL="457200" lvl="1" indent="0"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RITA: I </a:t>
            </a:r>
            <a:r>
              <a:rPr lang="en-AU" sz="2000" dirty="0">
                <a:solidFill>
                  <a:schemeClr val="tx1"/>
                </a:solidFill>
              </a:rPr>
              <a:t>was dead </a:t>
            </a:r>
            <a:r>
              <a:rPr lang="en-AU" sz="2000" dirty="0" smtClean="0">
                <a:solidFill>
                  <a:schemeClr val="tx1"/>
                </a:solidFill>
              </a:rPr>
              <a:t>surprised when they took me in. I don’t suppose they would have if it’d been a proper university. The Open University’s different though, isn’t it? (4)</a:t>
            </a:r>
          </a:p>
          <a:p>
            <a:pPr marL="457200" lvl="1" indent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RITA: Degrees </a:t>
            </a:r>
            <a:r>
              <a:rPr lang="en-AU" sz="2000" dirty="0">
                <a:solidFill>
                  <a:schemeClr val="tx1"/>
                </a:solidFill>
              </a:rPr>
              <a:t>for </a:t>
            </a:r>
            <a:r>
              <a:rPr lang="en-AU" sz="2000" dirty="0" smtClean="0">
                <a:solidFill>
                  <a:schemeClr val="tx1"/>
                </a:solidFill>
              </a:rPr>
              <a:t>dishwashers(4</a:t>
            </a:r>
            <a:r>
              <a:rPr lang="en-AU" sz="2000" dirty="0">
                <a:solidFill>
                  <a:schemeClr val="tx1"/>
                </a:solidFill>
              </a:rPr>
              <a:t>) – </a:t>
            </a:r>
            <a:r>
              <a:rPr lang="en-AU" sz="2000" dirty="0" smtClean="0">
                <a:solidFill>
                  <a:schemeClr val="tx1"/>
                </a:solidFill>
              </a:rPr>
              <a:t>paradox</a:t>
            </a:r>
          </a:p>
          <a:p>
            <a:pPr marL="457200" lvl="1" inden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Open University – what is it?</a:t>
            </a:r>
            <a:endParaRPr lang="en-AU" sz="1800" dirty="0">
              <a:solidFill>
                <a:schemeClr val="tx1"/>
              </a:solidFill>
            </a:endParaRPr>
          </a:p>
          <a:p>
            <a:pPr lvl="3"/>
            <a:r>
              <a:rPr lang="en-AU" sz="2000" dirty="0">
                <a:solidFill>
                  <a:schemeClr val="tx1"/>
                </a:solidFill>
              </a:rPr>
              <a:t>You can enter as a mature student </a:t>
            </a:r>
            <a:endParaRPr lang="en-AU" sz="1800" dirty="0">
              <a:solidFill>
                <a:schemeClr val="tx1"/>
              </a:solidFill>
            </a:endParaRPr>
          </a:p>
          <a:p>
            <a:pPr lvl="3"/>
            <a:r>
              <a:rPr lang="en-AU" sz="2000" dirty="0">
                <a:solidFill>
                  <a:schemeClr val="tx1"/>
                </a:solidFill>
              </a:rPr>
              <a:t>Don’t need any qualifications </a:t>
            </a:r>
            <a:endParaRPr lang="en-AU" sz="1800" dirty="0">
              <a:solidFill>
                <a:schemeClr val="tx1"/>
              </a:solidFill>
            </a:endParaRPr>
          </a:p>
          <a:p>
            <a:pPr lvl="3"/>
            <a:r>
              <a:rPr lang="en-AU" sz="2000" dirty="0">
                <a:solidFill>
                  <a:schemeClr val="tx1"/>
                </a:solidFill>
              </a:rPr>
              <a:t>Paradox – a statement that sounds </a:t>
            </a:r>
            <a:r>
              <a:rPr lang="en-AU" sz="2000" dirty="0" smtClean="0">
                <a:solidFill>
                  <a:schemeClr val="tx1"/>
                </a:solidFill>
              </a:rPr>
              <a:t>contradictory </a:t>
            </a:r>
            <a:r>
              <a:rPr lang="en-AU" sz="2000" dirty="0">
                <a:solidFill>
                  <a:schemeClr val="tx1"/>
                </a:solidFill>
              </a:rPr>
              <a:t>but somehow makes sense</a:t>
            </a:r>
            <a:endParaRPr lang="en-AU" sz="18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0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Rita’s positive attitude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remains throughout the play.</a:t>
            </a:r>
            <a:endParaRPr lang="en-AU" sz="2000" dirty="0">
              <a:solidFill>
                <a:schemeClr val="tx1"/>
              </a:solidFill>
            </a:endParaRPr>
          </a:p>
          <a:p>
            <a:pPr marL="1200150" lvl="3" indent="-342900"/>
            <a:r>
              <a:rPr lang="en-AU" sz="2000" dirty="0" smtClean="0">
                <a:solidFill>
                  <a:schemeClr val="tx1"/>
                </a:solidFill>
              </a:rPr>
              <a:t>Rita: But t</a:t>
            </a:r>
            <a:r>
              <a:rPr lang="en-AU" sz="2000" dirty="0" smtClean="0">
                <a:solidFill>
                  <a:schemeClr val="tx1"/>
                </a:solidFill>
              </a:rPr>
              <a:t>hese </a:t>
            </a:r>
            <a:r>
              <a:rPr lang="en-AU" sz="2000" dirty="0">
                <a:solidFill>
                  <a:schemeClr val="tx1"/>
                </a:solidFill>
              </a:rPr>
              <a:t>women, you </a:t>
            </a:r>
            <a:r>
              <a:rPr lang="en-AU" sz="2000" dirty="0" smtClean="0">
                <a:solidFill>
                  <a:schemeClr val="tx1"/>
                </a:solidFill>
              </a:rPr>
              <a:t>see, they come to hairdresser’s cos they </a:t>
            </a:r>
            <a:r>
              <a:rPr lang="en-AU" sz="2000" dirty="0" err="1" smtClean="0">
                <a:solidFill>
                  <a:schemeClr val="tx1"/>
                </a:solidFill>
              </a:rPr>
              <a:t>wanna</a:t>
            </a:r>
            <a:r>
              <a:rPr lang="en-AU" sz="2000" dirty="0" smtClean="0">
                <a:solidFill>
                  <a:schemeClr val="tx1"/>
                </a:solidFill>
              </a:rPr>
              <a:t> be changed. </a:t>
            </a:r>
            <a:r>
              <a:rPr lang="en-AU" sz="2000" dirty="0" smtClean="0">
                <a:solidFill>
                  <a:schemeClr val="tx1"/>
                </a:solidFill>
              </a:rPr>
              <a:t>But if you want to change y’ have to do it from the inside, don’t y? Know, like what I’m </a:t>
            </a:r>
            <a:r>
              <a:rPr lang="en-AU" sz="2000" dirty="0" err="1" smtClean="0">
                <a:solidFill>
                  <a:schemeClr val="tx1"/>
                </a:solidFill>
              </a:rPr>
              <a:t>doin</a:t>
            </a:r>
            <a:r>
              <a:rPr lang="en-AU" sz="2000" dirty="0" smtClean="0">
                <a:solidFill>
                  <a:schemeClr val="tx1"/>
                </a:solidFill>
              </a:rPr>
              <a:t>’. Do you think I’ll be able to do it?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dirty="0">
                <a:solidFill>
                  <a:schemeClr val="tx1"/>
                </a:solidFill>
              </a:rPr>
              <a:t>(11) </a:t>
            </a:r>
            <a:endParaRPr lang="en-AU" sz="20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R</a:t>
            </a:r>
            <a:r>
              <a:rPr lang="en-AU" sz="2000" dirty="0" smtClean="0">
                <a:solidFill>
                  <a:schemeClr val="tx1"/>
                </a:solidFill>
              </a:rPr>
              <a:t>eal </a:t>
            </a:r>
            <a:r>
              <a:rPr lang="en-AU" sz="2000" dirty="0">
                <a:solidFill>
                  <a:schemeClr val="tx1"/>
                </a:solidFill>
              </a:rPr>
              <a:t>transition comes from intellectual rather than cosmetic change. It feels superficial for Rita. She thinks Education will help to change this</a:t>
            </a:r>
            <a:r>
              <a:rPr lang="en-AU" sz="20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 smtClean="0">
                <a:solidFill>
                  <a:schemeClr val="tx1"/>
                </a:solidFill>
              </a:rPr>
              <a:t>Techniques</a:t>
            </a:r>
          </a:p>
          <a:p>
            <a:pPr lvl="2"/>
            <a:r>
              <a:rPr lang="en-AU" sz="1800" dirty="0" smtClean="0">
                <a:solidFill>
                  <a:schemeClr val="tx1"/>
                </a:solidFill>
              </a:rPr>
              <a:t>Metaphor</a:t>
            </a:r>
          </a:p>
          <a:p>
            <a:pPr lvl="2"/>
            <a:r>
              <a:rPr lang="en-AU" sz="1800" dirty="0" smtClean="0">
                <a:solidFill>
                  <a:schemeClr val="tx1"/>
                </a:solidFill>
              </a:rPr>
              <a:t>Rhetorical and open questions</a:t>
            </a:r>
            <a:endParaRPr lang="en-A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FRANK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Frank had exposure </a:t>
            </a:r>
            <a:r>
              <a:rPr lang="en-AU" sz="2000" dirty="0">
                <a:solidFill>
                  <a:schemeClr val="tx1"/>
                </a:solidFill>
              </a:rPr>
              <a:t>to a fresh </a:t>
            </a:r>
            <a:r>
              <a:rPr lang="en-AU" sz="2000" dirty="0" smtClean="0">
                <a:solidFill>
                  <a:schemeClr val="tx1"/>
                </a:solidFill>
              </a:rPr>
              <a:t>ideology, resulting </a:t>
            </a:r>
            <a:r>
              <a:rPr lang="en-AU" sz="2000" dirty="0">
                <a:solidFill>
                  <a:schemeClr val="tx1"/>
                </a:solidFill>
              </a:rPr>
              <a:t>in a </a:t>
            </a:r>
            <a:r>
              <a:rPr lang="en-AU" sz="2000" b="1" u="sng" dirty="0">
                <a:solidFill>
                  <a:schemeClr val="tx1"/>
                </a:solidFill>
              </a:rPr>
              <a:t>paradigm shift </a:t>
            </a:r>
            <a:r>
              <a:rPr lang="en-AU" sz="2000" dirty="0">
                <a:solidFill>
                  <a:schemeClr val="tx1"/>
                </a:solidFill>
              </a:rPr>
              <a:t>for him – how you look at the world (if you look at the world how you expect to see joy)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Rita is a breath of fresh air.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sz="2000" dirty="0">
                <a:solidFill>
                  <a:schemeClr val="tx1"/>
                </a:solidFill>
              </a:rPr>
              <a:t>A whole new being and thinking</a:t>
            </a:r>
            <a:endParaRPr lang="en-AU" sz="1800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Rita: T</a:t>
            </a:r>
            <a:r>
              <a:rPr lang="en-AU" dirty="0" smtClean="0">
                <a:solidFill>
                  <a:schemeClr val="tx1"/>
                </a:solidFill>
              </a:rPr>
              <a:t>hat’s </a:t>
            </a:r>
            <a:r>
              <a:rPr lang="en-AU" dirty="0">
                <a:solidFill>
                  <a:schemeClr val="tx1"/>
                </a:solidFill>
              </a:rPr>
              <a:t>a nice picture (3)</a:t>
            </a:r>
            <a:endParaRPr lang="en-AU" sz="22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I don’t think I’ve looked at it in 10 years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Shakes him out of a the paradigm he is in and he is exposed to something fresh and new – cause for transition</a:t>
            </a:r>
          </a:p>
          <a:p>
            <a:r>
              <a:rPr lang="en-AU" dirty="0">
                <a:solidFill>
                  <a:schemeClr val="tx1"/>
                </a:solidFill>
              </a:rPr>
              <a:t>Assonance – “I’ve never really never looked at it like </a:t>
            </a:r>
            <a:r>
              <a:rPr lang="en-AU" dirty="0" smtClean="0">
                <a:solidFill>
                  <a:schemeClr val="tx1"/>
                </a:solidFill>
              </a:rPr>
              <a:t>that” </a:t>
            </a:r>
            <a:r>
              <a:rPr lang="en-AU" dirty="0">
                <a:solidFill>
                  <a:schemeClr val="tx1"/>
                </a:solidFill>
              </a:rPr>
              <a:t>(8)</a:t>
            </a:r>
            <a:endParaRPr lang="en-AU" sz="22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Metaphor of looking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Rita is making him look in a whole new light</a:t>
            </a:r>
            <a:endParaRPr lang="en-AU" sz="14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92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 smtClean="0"/>
              <a:t>DIFFICULTIES: </a:t>
            </a:r>
            <a:br>
              <a:rPr lang="en-AU" sz="4800" dirty="0" smtClean="0"/>
            </a:br>
            <a:r>
              <a:rPr lang="en-AU" sz="4800" dirty="0" smtClean="0"/>
              <a:t>The Challenges of Transition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sz="2600" dirty="0">
                <a:solidFill>
                  <a:schemeClr val="tx1"/>
                </a:solidFill>
              </a:rPr>
              <a:t>Cultural divide:</a:t>
            </a:r>
            <a:endParaRPr lang="en-AU" sz="2200" dirty="0">
              <a:solidFill>
                <a:schemeClr val="tx1"/>
              </a:solidFill>
            </a:endParaRPr>
          </a:p>
          <a:p>
            <a:pPr marL="857250" lvl="2" indent="0">
              <a:buNone/>
            </a:pPr>
            <a:r>
              <a:rPr lang="en-AU" sz="1700" dirty="0">
                <a:solidFill>
                  <a:schemeClr val="tx1"/>
                </a:solidFill>
              </a:rPr>
              <a:t>FRANK: </a:t>
            </a:r>
            <a:r>
              <a:rPr lang="en-AU" sz="1700" dirty="0" smtClean="0">
                <a:solidFill>
                  <a:schemeClr val="tx1"/>
                </a:solidFill>
              </a:rPr>
              <a:t>You </a:t>
            </a:r>
            <a:r>
              <a:rPr lang="en-AU" sz="1700" dirty="0">
                <a:solidFill>
                  <a:schemeClr val="tx1"/>
                </a:solidFill>
              </a:rPr>
              <a:t>are</a:t>
            </a:r>
            <a:r>
              <a:rPr lang="en-AU" sz="1700" dirty="0" smtClean="0">
                <a:solidFill>
                  <a:schemeClr val="tx1"/>
                </a:solidFill>
              </a:rPr>
              <a:t>?</a:t>
            </a:r>
          </a:p>
          <a:p>
            <a:pPr marL="857250" lvl="2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Rita: What am I?</a:t>
            </a:r>
          </a:p>
          <a:p>
            <a:pPr marL="857250" lvl="2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FRANK: </a:t>
            </a:r>
            <a:r>
              <a:rPr lang="en-AU" sz="1700" dirty="0" smtClean="0">
                <a:solidFill>
                  <a:schemeClr val="tx1"/>
                </a:solidFill>
              </a:rPr>
              <a:t>Pardon?</a:t>
            </a:r>
          </a:p>
          <a:p>
            <a:pPr marL="857250" lvl="2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RITA: What?</a:t>
            </a:r>
          </a:p>
          <a:p>
            <a:pPr marL="857250" lvl="2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FRANK: Now you are?</a:t>
            </a:r>
          </a:p>
          <a:p>
            <a:pPr marL="857250" lvl="2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RITA: I’m a what? (2-3)</a:t>
            </a:r>
            <a:endParaRPr lang="en-AU" sz="1700" dirty="0">
              <a:solidFill>
                <a:schemeClr val="tx1"/>
              </a:solidFill>
            </a:endParaRPr>
          </a:p>
          <a:p>
            <a:r>
              <a:rPr lang="en-AU" sz="2600" dirty="0" smtClean="0">
                <a:solidFill>
                  <a:schemeClr val="tx1"/>
                </a:solidFill>
              </a:rPr>
              <a:t>Linguistic humour</a:t>
            </a:r>
            <a:endParaRPr lang="en-AU" sz="2200" dirty="0">
              <a:solidFill>
                <a:schemeClr val="tx1"/>
              </a:solidFill>
            </a:endParaRPr>
          </a:p>
          <a:p>
            <a:pPr lvl="2"/>
            <a:r>
              <a:rPr lang="en-AU" sz="1700" dirty="0">
                <a:solidFill>
                  <a:schemeClr val="tx1"/>
                </a:solidFill>
              </a:rPr>
              <a:t>He is coming from a middle class context – </a:t>
            </a:r>
            <a:r>
              <a:rPr lang="en-AU" sz="1700" dirty="0" smtClean="0">
                <a:solidFill>
                  <a:schemeClr val="tx1"/>
                </a:solidFill>
              </a:rPr>
              <a:t>Rita </a:t>
            </a:r>
            <a:r>
              <a:rPr lang="en-AU" sz="1700" dirty="0">
                <a:solidFill>
                  <a:schemeClr val="tx1"/>
                </a:solidFill>
              </a:rPr>
              <a:t>doesn’t know that code when ‘You are” – it’s like they are speaking a different language.</a:t>
            </a:r>
            <a:endParaRPr lang="en-AU" sz="1500" dirty="0">
              <a:solidFill>
                <a:schemeClr val="tx1"/>
              </a:solidFill>
            </a:endParaRPr>
          </a:p>
          <a:p>
            <a:pPr lvl="2"/>
            <a:r>
              <a:rPr lang="en-AU" sz="1700" dirty="0">
                <a:solidFill>
                  <a:schemeClr val="tx1"/>
                </a:solidFill>
              </a:rPr>
              <a:t>The linguistic humour </a:t>
            </a:r>
            <a:r>
              <a:rPr lang="en-AU" sz="1700" dirty="0" smtClean="0">
                <a:solidFill>
                  <a:schemeClr val="tx1"/>
                </a:solidFill>
              </a:rPr>
              <a:t>is due </a:t>
            </a:r>
            <a:r>
              <a:rPr lang="en-AU" sz="1700" dirty="0">
                <a:solidFill>
                  <a:schemeClr val="tx1"/>
                </a:solidFill>
              </a:rPr>
              <a:t>to the cultural </a:t>
            </a:r>
            <a:r>
              <a:rPr lang="en-AU" sz="1700" dirty="0" smtClean="0">
                <a:solidFill>
                  <a:schemeClr val="tx1"/>
                </a:solidFill>
              </a:rPr>
              <a:t>divide between the protagonists.</a:t>
            </a:r>
            <a:endParaRPr lang="en-AU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r>
              <a:rPr lang="en-AU" sz="2200" dirty="0" smtClean="0">
                <a:solidFill>
                  <a:schemeClr val="tx1"/>
                </a:solidFill>
              </a:rPr>
              <a:t>FRANK: [</a:t>
            </a:r>
            <a:r>
              <a:rPr lang="en-AU" sz="2200" dirty="0" err="1" smtClean="0">
                <a:solidFill>
                  <a:schemeClr val="tx1"/>
                </a:solidFill>
              </a:rPr>
              <a:t>refering</a:t>
            </a:r>
            <a:r>
              <a:rPr lang="en-AU" sz="2200" dirty="0" smtClean="0">
                <a:solidFill>
                  <a:schemeClr val="tx1"/>
                </a:solidFill>
              </a:rPr>
              <a:t> to Rita using the phrase</a:t>
            </a:r>
            <a:r>
              <a:rPr lang="en-AU" sz="2200" dirty="0">
                <a:solidFill>
                  <a:schemeClr val="tx1"/>
                </a:solidFill>
              </a:rPr>
              <a:t>]</a:t>
            </a:r>
            <a:r>
              <a:rPr lang="en-AU" sz="2200" dirty="0" smtClean="0">
                <a:solidFill>
                  <a:schemeClr val="tx1"/>
                </a:solidFill>
              </a:rPr>
              <a:t> (</a:t>
            </a:r>
            <a:r>
              <a:rPr lang="en-AU" sz="2200" i="1" dirty="0" smtClean="0">
                <a:solidFill>
                  <a:schemeClr val="tx1"/>
                </a:solidFill>
              </a:rPr>
              <a:t>With an exaggerated look at her) </a:t>
            </a:r>
            <a:r>
              <a:rPr lang="en-AU" sz="2200" dirty="0" smtClean="0">
                <a:solidFill>
                  <a:schemeClr val="tx1"/>
                </a:solidFill>
              </a:rPr>
              <a:t>What in the name of God is being off one’s cake?</a:t>
            </a:r>
            <a:endParaRPr lang="en-A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Cultural Divide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AU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AU" sz="1800" dirty="0" smtClean="0">
                <a:solidFill>
                  <a:schemeClr val="tx1"/>
                </a:solidFill>
              </a:rPr>
              <a:t>Frank: Do </a:t>
            </a:r>
            <a:r>
              <a:rPr lang="en-AU" sz="1800" dirty="0">
                <a:solidFill>
                  <a:schemeClr val="tx1"/>
                </a:solidFill>
              </a:rPr>
              <a:t>you know </a:t>
            </a:r>
            <a:r>
              <a:rPr lang="en-AU" sz="1800" dirty="0" smtClean="0">
                <a:solidFill>
                  <a:schemeClr val="tx1"/>
                </a:solidFill>
              </a:rPr>
              <a:t>Yeats?</a:t>
            </a:r>
          </a:p>
          <a:p>
            <a:pPr marL="457200" lvl="1" indent="0">
              <a:buNone/>
            </a:pPr>
            <a:r>
              <a:rPr lang="en-AU" sz="1800" dirty="0" smtClean="0">
                <a:solidFill>
                  <a:schemeClr val="tx1"/>
                </a:solidFill>
              </a:rPr>
              <a:t>Rita: The wine lodge? (8)</a:t>
            </a:r>
            <a:endParaRPr lang="en-AU" sz="18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Unintentional punning by Rita</a:t>
            </a:r>
            <a:endParaRPr lang="en-AU" sz="1400" dirty="0">
              <a:solidFill>
                <a:schemeClr val="tx1"/>
              </a:solidFill>
            </a:endParaRPr>
          </a:p>
          <a:p>
            <a:pPr lvl="4"/>
            <a:r>
              <a:rPr lang="en-AU" dirty="0" smtClean="0">
                <a:solidFill>
                  <a:schemeClr val="tx1"/>
                </a:solidFill>
              </a:rPr>
              <a:t>Cultural </a:t>
            </a:r>
            <a:r>
              <a:rPr lang="en-AU" dirty="0">
                <a:solidFill>
                  <a:schemeClr val="tx1"/>
                </a:solidFill>
              </a:rPr>
              <a:t>divide </a:t>
            </a:r>
            <a:endParaRPr lang="en-AU" sz="1400" dirty="0">
              <a:solidFill>
                <a:schemeClr val="tx1"/>
              </a:solidFill>
            </a:endParaRPr>
          </a:p>
          <a:p>
            <a:pPr lvl="4"/>
            <a:endParaRPr lang="en-AU" sz="1400" dirty="0">
              <a:solidFill>
                <a:schemeClr val="tx1"/>
              </a:solidFill>
            </a:endParaRPr>
          </a:p>
          <a:p>
            <a:pPr lvl="4"/>
            <a:endParaRPr lang="en-A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Why does the cultural divide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make the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transition </a:t>
            </a:r>
            <a:r>
              <a:rPr lang="en-AU" dirty="0">
                <a:solidFill>
                  <a:schemeClr val="tx1"/>
                </a:solidFill>
              </a:rPr>
              <a:t>c</a:t>
            </a:r>
            <a:r>
              <a:rPr lang="en-AU" dirty="0" smtClean="0">
                <a:solidFill>
                  <a:schemeClr val="tx1"/>
                </a:solidFill>
              </a:rPr>
              <a:t>hallenging?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2588"/>
            <a:ext cx="31807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AU" dirty="0" smtClean="0"/>
              <a:t>Status Quo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</p:spPr>
        <p:txBody>
          <a:bodyPr>
            <a:normAutofit/>
          </a:bodyPr>
          <a:lstStyle/>
          <a:p>
            <a:pPr lvl="0"/>
            <a:r>
              <a:rPr lang="en-AU" dirty="0">
                <a:solidFill>
                  <a:schemeClr val="tx1"/>
                </a:solidFill>
              </a:rPr>
              <a:t>The allure of status quo (stay the same – very appealing not to bother) </a:t>
            </a:r>
            <a:endParaRPr lang="en-AU" dirty="0" smtClean="0">
              <a:solidFill>
                <a:schemeClr val="tx1"/>
              </a:solidFill>
            </a:endParaRP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Due to societal expectations</a:t>
            </a:r>
            <a:endParaRPr lang="en-AU" dirty="0"/>
          </a:p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www.youtube.com/watch?v=ZYZpZr3Cv7I</a:t>
            </a:r>
            <a:endParaRPr lang="en-AU" dirty="0" smtClean="0"/>
          </a:p>
          <a:p>
            <a:pPr marL="0" lvl="0" indent="0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Rita </a:t>
            </a:r>
            <a:r>
              <a:rPr lang="en-AU" dirty="0">
                <a:solidFill>
                  <a:schemeClr val="tx1"/>
                </a:solidFill>
              </a:rPr>
              <a:t>describes working class expectations ‘like what you’ve got to be into is music an’ clothes an’ </a:t>
            </a:r>
            <a:r>
              <a:rPr lang="en-AU" dirty="0" err="1">
                <a:solidFill>
                  <a:schemeClr val="tx1"/>
                </a:solidFill>
              </a:rPr>
              <a:t>lookin</a:t>
            </a:r>
            <a:r>
              <a:rPr lang="en-AU" dirty="0">
                <a:solidFill>
                  <a:schemeClr val="tx1"/>
                </a:solidFill>
              </a:rPr>
              <a:t>’ for a feller, y’ know the real qualities of life. .. There was always </a:t>
            </a:r>
            <a:r>
              <a:rPr lang="en-AU" dirty="0" err="1">
                <a:solidFill>
                  <a:schemeClr val="tx1"/>
                </a:solidFill>
              </a:rPr>
              <a:t>somethin</a:t>
            </a:r>
            <a:r>
              <a:rPr lang="en-AU" dirty="0">
                <a:solidFill>
                  <a:schemeClr val="tx1"/>
                </a:solidFill>
              </a:rPr>
              <a:t>’ in my head, </a:t>
            </a:r>
            <a:r>
              <a:rPr lang="en-AU" dirty="0" err="1">
                <a:solidFill>
                  <a:schemeClr val="tx1"/>
                </a:solidFill>
              </a:rPr>
              <a:t>tappin</a:t>
            </a:r>
            <a:r>
              <a:rPr lang="en-AU" dirty="0">
                <a:solidFill>
                  <a:schemeClr val="tx1"/>
                </a:solidFill>
              </a:rPr>
              <a:t>’ away, </a:t>
            </a:r>
            <a:r>
              <a:rPr lang="en-AU" dirty="0" err="1">
                <a:solidFill>
                  <a:schemeClr val="tx1"/>
                </a:solidFill>
              </a:rPr>
              <a:t>tellin</a:t>
            </a:r>
            <a:r>
              <a:rPr lang="en-AU" dirty="0">
                <a:solidFill>
                  <a:schemeClr val="tx1"/>
                </a:solidFill>
              </a:rPr>
              <a:t>’ me I might have got it all wrong. But </a:t>
            </a:r>
            <a:r>
              <a:rPr lang="en-AU" dirty="0" err="1">
                <a:solidFill>
                  <a:schemeClr val="tx1"/>
                </a:solidFill>
              </a:rPr>
              <a:t>I’ld</a:t>
            </a:r>
            <a:r>
              <a:rPr lang="en-AU" dirty="0">
                <a:solidFill>
                  <a:schemeClr val="tx1"/>
                </a:solidFill>
              </a:rPr>
              <a:t> just play another record or buy another dress an’ stop </a:t>
            </a:r>
            <a:r>
              <a:rPr lang="en-AU" dirty="0" err="1">
                <a:solidFill>
                  <a:schemeClr val="tx1"/>
                </a:solidFill>
              </a:rPr>
              <a:t>worryin</a:t>
            </a:r>
            <a:r>
              <a:rPr lang="en-AU" dirty="0">
                <a:solidFill>
                  <a:schemeClr val="tx1"/>
                </a:solidFill>
              </a:rPr>
              <a:t>. There’s always something to make you forget about it. </a:t>
            </a:r>
            <a:r>
              <a:rPr lang="en-AU" dirty="0" smtClean="0">
                <a:solidFill>
                  <a:schemeClr val="tx1"/>
                </a:solidFill>
              </a:rPr>
              <a:t>(17)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Transitions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does it actually mean?</a:t>
            </a:r>
          </a:p>
          <a:p>
            <a:endParaRPr lang="en-AU" dirty="0"/>
          </a:p>
        </p:txBody>
      </p:sp>
      <p:pic>
        <p:nvPicPr>
          <p:cNvPr id="4098" name="Picture 2" descr="http://highwaytourisms.com/wp-content/uploads/2013/06/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91" y="2348880"/>
            <a:ext cx="5352529" cy="35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hQUFBUWGRoYGRcYGBgXFBgeHR0YFxseFhccHCghHSAnHBcVIzEhJSorLi4uGB8zODMtNygtLisBCgoKDAwMDgwMDisZFBk3KysrKysrKysrKysrKywrKysrKywrKysrKysrKysrKysrKysrKzc3KysrKysrKysrK//AABEIALMBGgMBIgACEQEDEQH/xAAcAAEAAgMBAQEAAAAAAAAAAAAABgcEBQgDAgH/xABJEAACAQMBBQUFAggMBQUAAAABAgMABBEhBQYSMUEHEyJRcQgyYYGRocEUQlJicpKxshUjJTM1c3Sis8LR8CRDU4LhNFST0vH/xAAUAQEAAAAAAAAAAAAAAAAAAAAA/8QAFBEBAAAAAAAAAAAAAAAAAAAAAP/aAAwDAQACEQMRAD8AvGlKUClKUClKUClKUClKUClKUClKUClKUClKUHOvb/vNM94bIPwwwqhKqT42ZQ+X88ArgfPrVWWl28TcUTvGw/GRirfUa1cvtD7rxoyX6sqvKRG6HPE7BfCy9BhFweXJfOqUoOseyLaMs+y4JJ5e+c8Q4ubYDEAOcasAME/aedTKq09n5FGytFcEzSFiwIVjhQDHnmvCFGnUNVl0CqK7Ze0m6hvDaWcjQCEDvGAXidmVXGCc4UKw8sknyFXrXOntCbuCG8W7Dg/hIwUJ8QaNVXKjqvCE9D60EM2Hv1e21x34uJXJYNIrOSsgBzhs56ZGeldYbD2ql1bxXEXuSqHGeYz0PxByD6VxVXVnYwoGyLUKrro+eMYJJdmJXzUk6HyoJvSlKBSlKBWg3r3xtNnqhupeAvnhUAs7Y5kKOnxOlb+uWO2/vP4Yue8DAYj7vOccHdoMpnoWDcuvF1zQdB7r782N+SttMGcc42BSTHmFbUj4jNSSuIrO7eJ1kiYo6EMrKcEEeVdjbo7Ta5sradxhpYkdhyGSBnHwzkj4UG3pSlApSlApSlApSlApSlApSlApSlApXzJIFBZiAAMkk4AHmTUfTfrZxbhF7bcROMd4vP60EipXzHIGAZSGB1BByCPga+qBWm3v3gSwtJrlxkRr4V5cTHRVz0yxGvStzVLe0ptPEVpb9GdpT5eAcA/xGoKa3k3huL6Zprly7HkNeBB+Si/ij/8ATk1ZHZXuFs7adlJ3jzC6R/GVYDgU+5wqQQQQrakZyDy0qoqsrsA2oYtqCLXhuI3THTKgyAn5I31oOjtk7PS3higiGEiRUUfADGT8TzJ8zWXSlBXva12h/wAGxrHCFa5lBKg+7GvLjI6nOgHwPlrzZtnbE91IZbmV5XPVjnHwUcgPgMCpN2x3zS7XuixOEZY1HQBVUaep4j6sahdBaXZd2Y2+0oWmlumHC3C0USgOh5jidwRqMEYBHPXIOOjoIlRVVAFVQFVQMKANAAByAHSubfZ+2wYtpdxrw3MbLj85AZAT8lcfOulaBSlKBWDtva8NpC89w4SNBkk/QADqScACs6ufvaK3iZ7iKyU4jiUSOPynbOM/orjH6Z8qBtvt6uGci0t4o0zoZMu59QCAPTXHmagO+++M205UlnSNCicACAjrkkkkk61G6ytlLmeIYBzIgwdQfENCKDK3Z2FLfXMdtAMvIeZ91QBlmY+QAJ+PIamuxNk2pighjbhJjjRDwjhTKqFPCvQaaDpXvBCqqoVVUAAAAAAfAAchXpQKUpQKUpQKUpQKUpQKUpQKUpQKUpQUv7Ru3ZEjt7RCVSXieQjTi4SAq58skkj9GqErrDtP3GXaluqhhHPES0TkZGvvI3XhOBy5EA68jzBt/YstncSW868MkZAIByNQGBB6ggg/OguL2apJSLwGRu6TusRnVeJu8yw8tF1xzyPKrwqivZ12LMs11NJ3sahEQIVZUkLFjk5GDwhflx/W9aBVJ+0rY/xdnNrozx/DUBh8/Cfoauyqd9pO5xa2sedGmLkfooQP3zQc/VLuyUH+F7LHPvD9OFs/ZmojWy3c2y9ncw3MXvxNxAHkRyYH1UkfOg7RpWv2BteO7t4riE5SVQw8x5g/EHIPpWwoOTu2C34NsXg83Vv140f/ADVDan3bnCV2zcH8tYmH/wASJ/lNQGg3W5W0/wAGv7WYkAJKhYnQBScMT8ia7Jrh0DOgrtTYbObaAy57wxRl86Hi4RxZHnnNBnUpSgVx/wBou0O/2neSaY751GDkEIe7BHqFB+ddc30pWN2HNVYj1AJFcTSuWJY8yST89aD4rcbnW/eX9mh5NcQqfQyKD9laesrZe0JLeaOaI8MkbB1PPBBzy6+lB2zSot2f76w7Ttw6ELMoAli/GRvMeak5wfvBFSmgUpSgUpSgUpSgUpSgUpSgUpWBtTbVvbjNxNFEPz3Vc+gJ1oM+lafZW9NncyGK3uYZZAOLhRgTjTX7RW4oNVvRtxLK1muZNViXOORYnRVB+LED51yPvFvDNe3LXUxXvWIPhXCjhACgDXkAOeavD2j9ocNnbwg/zkvER1IRT9mWH2VzzQdk7mbaF5Y29yP+Yg4h5MMo45dHVh8q3VVT7Ou0uOwlhJGYZTgZ1CuAwJHkWD/Q1a1Armzt83ljur1IYW4ltlZWYcu8J8QHnw8KjPnnyroDeUyi1mMJYSBSRwBS/wAQnH4QxGQGbIBOSDjFcmX+7kq28l2cGITiAMOLDsVkclS2pUBV1PPjXrkUGiqT9nO76X96ttISA6S4Yc1YIzK2OuCBpUYqyvZ+hDbWByfBDIw+Purr+sfpQZ+6O9M+711LY3yl4CeLwEMVJGjx5xlWAGVODp5jBv8A2VtKK5iSaBxJG4yrDr8jqD8DqKrHtr3Ca8KXUCnvI42D8ILFgpDL4RqSFMuMDJPCPTe9jlg8ViyyxGKUSvG+p4ZO78AcLnAJxwkgDi4AeooKy9o0xfh0IVcS9zmRtdRxEIOeNOF+nWqlq2faOsyt/BLph4Ao88ozZz+uKqag97G5Mckcg1KMrAfokH7q7E3U3jhv7ZLiA5VtGU+8jdVYeY+3QiuNKlO528V1suaG5QMIpc5U/wA3MgYow8uIEHB5g46HUOuqVi7Lv0uIY5ojlJVV1J0OGGRkVlUGLtViIJSOYjcj9U1xOTXbl5DxxunLiVl+oI++uKLy3McjxsMMjFSOoKkg/aKDxq3PZ/2ba3JvobmJJSyRFQy58IL8eD+KcmLlroPKqjqd9im0+42tACQFl4ojn84ZXHxLBR86Cb7d7Kbqwm/DNjSsSh4u6YgSAcyoY4Ei4/FbXA6mpR2fdrUF8ywXAFvcnQA/zUh/MJ90/mn0BNWTXPPbzuUltIl5boVSZm77BHAshwVKjmOLxk9Mr0zQdDUrwsIWSKNGYuyoqsx5sQACTnzOte9ApSlApSlApSlApSlBqd7NoG3srmYcWY4nYcOpyFOMa+eK40kcscsST5k5PkPsrt2eFXVkcBlYFWB5EEYIPyrlvtZ3Kh2ZcIsM3GsoLiJh/GRLoBlvxgTxYOh064zQYvZBKV2xZkY1dhrkDDI6nkOeCcfHGcV1lXLvZl2eXV5LBchQlskqsZCwBbgbLBF1OdMa4FdRUFAe0neq1zaRA5dI3dh5B2AXXz/i209POqbq5vaN2NEk0F0C/ezDgYad3hAMEaZB1HXGlUzQSTcra11YyG9tlZkhKLN+QVkzhZPINwHDdCB1xnqPdney1vo0aCaMsyhjFxp3yeYdAcgg6eVVr7Puwo2sbx2ZZBckRPEVBChA/vZ58QlzjHSsbs47Nruz2h3kkcZiRmHE6qxwC4Roj7yseEHIxowGDxHhC7iKgXbfY95sefhXJjMbjHQBgCfkpap9VadsW+lrFY3FqJUe4kXu+7U8TLnGS+PdwOh15UHM9Wh7PEZO03PQQPn5tHiqvq0/Z2lxtKRfOB/sZP8AWg6QpSlBzt7R13xX8EfRIA367t/9BVS1Nu2a+73a90ckhCka/DhRQQP+/jPzqIWNq0siRp70jKi+rEAfaaDwq6+xTdy02halbxDMbWZzGhYhAJViOqrgnxRNzOPEdKpq7t2jkeNtGRip9VJB+0VbHs23pF5cw40eDjz8UdVH+KfpQdAWtskaLHGoREAVVUYVQNAAOgr1pSg/HYAEnQDU1xNtGYvLI5OSzs2fPJJrsHfLaAt7C6mOPBC5GTjJ4SAM/EkD51xrQK2O7dz3V3bSZxwTRPk8hwurfdWItsxRpAPArKhboGcOVHzEb/q140HcQOeVVn7Qv9FD+vj/AHZKnm7l531pbS8u8hjf9ZFb76gftC/0UP6+P9j0Fm0r5Q6D0r6oFKUoFKUoFKqDtP7W5bG6NraJE7IFMjyBmAY5PAFBXpwnOfxiOmayOzftgF7KttdxrFM5IR0yInPReFiWVunM5+FBa9KV8q4OcEHHPB5etB5X12kUbyyHhSNS7HyAGT+yuQN994mv72a5IKhyAik54UUBVHlyGTjqTV6dvm3HisWg7l+CfgUThlChg/GUK+9qiHXlrXOCKSQAMk6AedBfHs1XztFewk5SNonUeRcSBsfD+LX7aumoL2Sbk/wbanvDmefheXyXAPCg8+HibXzJrbb6b62uzY+O4Yl29yJMGV+mgJ0A6sdPU6UFae0ptEYtLfA4svKTnUDRAMeRJb9WqLqY9pG/T7VliYxCJYgyqoPEx4jkknA6BRj4Hzrdba7JZbbZX4ZIx79cPJDjRIzgYzz4xnJ6dOmSG39nHbRW5uLU54ZUEi+QZDg/VW/uir6vbtIY2klZUjQFmZjhQB1JrmrsEt1baqks6mOOR1C4w2nCQ3XGGzp1Ar27WO0xr/NrDGYoEfLFj/GSFcgcQBwADrjU5A5UGw7Q+2WWctBs8mGHUGbUTP8AofkD+96cqqUAsdMszH1JJ/aaydkbLluZkggQvI5wqj7z0AGpJ5V0x2d9l9vs4LLJie6xrIR4EPURAjT9I6+nKg5u27sGezaNLlO7eRBIEPvBSWA4h0J4Tpz88VPfZ4TO03PlA/2tHWD273ZfbEyn/lJEg9CiyftkNZvs8H+VG/s8n70dB0pXhf3SxRySv7sas7Y54UFj9gr3qF9sO0e42TdEc3URDXHvsFOPRSx+VByztK9aaaSV/ekdnPlliW0+tTbsR2J+E7UiYjwW4Mzeo0T++VP/AGmoBXRfs+7rtb2sl1KMNc8PADzEa5weX4xOfRVPWgpztOsO52rep5zNIOmkn8bj5cePlUs9nM/ynL/ZX/xIae0Rs4ptGOXHhmhXXGmUJUjPXTg+orQ9jW0hBta2JOBIWiOuB4wQP73DQdW0pSgrP2gdp93svuus8qL8lPeH7UWuaKur2lrrMtlH+Skrn/uKKP3D9ap/Zdg880cMYy8rqi+WWONfh5mgsKXYfc7sd86+Ke6WQZGoUB416dRxn0b41WddHds+zVt9hRwR+7C8KD0UFc/7865xoOxtw/6MsP7LB/hpUQ9oMfyV6Tx/sepduCf5MsP7LB/hrUV7f1/klvhNH94++gsGybMaEdVX9gr3rE2S2YIT5xp+6Ky6BVGdtW9m07O9jWKbuYCoeLu8ZfGjd7kZznpyxjqTWg3u7ZL2S5f8ClEMCkqgCIxcDTiYupOvPGmM1D96t8rraCwi6cOYQwUhQpPFgksBpnQDQDlQXr2M9oLbQSSC6YG5jy4PCFDoT0APNScHAAwV561ZtcS7Pv5YHEkMjxOPxkYq31Bq0+zbtVv2u4La4b8JjlZY9VAlXOgIYAZxzPFnOutBHO2Hd6a22jPJIGMc7mSOQ8jnUrkADKnIxzxjzzUO2ddGKWOUZzG6uMaHKkMMH5VfHtEbxRrBHYhVeZ2WU5GTGo4gCp6MxBGn4vF51Cdodim0UjieIRzF1UsgYRtGTqQeMgEDTXPyoNdv52nXW0cp/MW//SQ+9/WNoW9NB8K1vZttuS02jbPGxAeRI3XOjK5CkMOvPPqK+N69yLvZyxNdqid6WCgOrN4eHOQD+cOX2VrYVks7qMzRMrwyI5jbKMeEhsajTOOeDQdJdte7v4Xs12DcL2xM468QVWDL8wc58wK5gtp2jdXQ4ZGDKfIg5B+oq9u2fb89zDs+CyL4vhx8C6O+QnCjHPLxnI5aa8qhXalutHs2CxtkRTK6tJNNgl3fwrwqeiDXC/Oglm/va3eQiBbaJY0mt0lEzrxMxkUHMYzwjhJIwQdRyxzjW5vZ1d7ZP4ZdTlYnY5kbxzPg4PAvIDORk8ugNWftLs5S42JBZrgTQxhonbmJD43BPMKxLDHTTyr67EdlXlrZywXkTRcExMfEVOQQOLAHTiBIPXiNBst0uzKwsSGSPvZQQRLLhmUjlwDGF9QM149tV20ex7kocFuBD+izqrD5gkVOar7t2cDY8wJ954gPieNTp8gfpQVl7OtgX2hLLjwxQnXXQuQBr54DfQ1qe2vd1bTaTmMYS4HfAdAWJ4wPhxAnHTOKsL2bIFFrduMcbSqp88KuV09Xepd2objLtS3CqVS4iyYnPLXHErY6HA9CAaCM+z5sS2FmbtAGuGZ4nbqgBBCjyyCjEjnkeVW1UP7Kd357HZ6QXIUSB3bC4OAxyAWHM8zn4gdKmFByX2uT8e2L0+Thf1URP8tSX2dYc7Rkb8mBh9WT/Soj2mODtW9III75tR9K9uzjfVtl3DSiISq6lHXPC2OY4Wwca4zodKDreqj9pG5xY28f5Vxxfqo4/wA/2VOtzd87XaUfFbv41CmSNgQ8ZPQ6YI0OoyKqT2k9p5uLW3GcJGZT5HjYoPmO7b60FYbpbLN1e20AGRJKit+jkFz8lDH5V2VGgUAAYAAAHkBXH24G2FtNo2s74CJIA5OcKrZR2wAScKxOB5V1hsreG1udLe4hmOMkJIrMPUA5HzoIP29bvfhOz+/QZktTx/HgOBJ8h4WP6Fc3WN20UkcqHDxsrqfIqQw+0Cu2LiBXRkcZVgVYeYIwa5D383Uk2bdNBJqp8cbjkyEkKT8dMEedB1TurvDDfW0dxCwIYDiXILRtjVHHQj9mDyNbeuUNwztlFY7LFxwMcsVUGInl+OOAnTHnpV1dleydrRtNNtSdyJAAkLuHIOc8XhJVNNOEeeuMCgrv2j5Ab+AA6rAM/DLuaifZL/S9ln/qH91q3ftAH+Vj/Ux/5qi24G0o7baNrNK3BHHICzYJwMEE4AJPPpQdDduMJbY9xgZwY29MSLk/TNcs11tt/aNrtGwvIbaeKdjA54YnVnB4SVyAcjxAc65JoOw+z6QNsywI5fg0I+YRVP2g1Gu3sfyRJ8JIv3qjfZ72vWMFnDb3CyQtCipkAyI+ObDGoydSMaZ0zUh7Zb2OfYUk0TB43MLow5EF1wddRQTrYTZtoD5xR/uis6tdu4f+Etv6mL9xa2NBzTf9lLGR+6m4Y+I8KupLqOgJBwT8a+Zuyg4HDca9eJNPlhq6Jn2TGzFiCCeeKxbnY6DAUH45oOex2US/+4X9Q/61OOz3dCHZ7tMI2urvBEXEypGCdCFz7pIJHESdNABnWyIdig89BWdbbJjQg4JI86CrLDd2abbhvdqwRxKEUxIJBIgdSETiONcBWbOAMlfiBcVa3aid4OHhGnU8/lWA2z2OASTjQanSgrfto2Pe3txbgWv/AA8JfhYSxh5Q3d8ehOE0QYB+J+A9e1XdCS9dGFwvgwI07tOFFx4uJ1YuW93ngadKsOTZDddftr8h2T4hp1HpQQTaW5NoxsTPe3cV1FbRRxmENk8OcMmEYg5LaA+Xz+u2zZkj2dj3X8dLHJkPJhZm8P5OFGpCkjA1A86m2+1hE0Su7Mjx57srzJPIfYNemKhW07uS5WNZQGdNA4zxMD0I5E560E13C2veXNuWvrX8GkU8PPSTA1YJzUZ0wSaktRTaGzr54EjSSMDgAbVlkJxyzg+nSsXYty9hGUltpMElmkQhgT8eg0x1oJrVVe0Dsuae1thDlgspLLnC6qQpJJxkeID9I1N7Xe22fmWQ/nr94yK+d9EElm/CVI8JzkYOCDofOg5t2NuftNWD2glVvyonZSvqy48+ma6X3elkhsoTfS5lCDvHYBSW8iPPp8cVH+zq5ZWkhx4SOMfAjAP10+leO9Zmkk4pEZEGiDp655ZNBOrK8SVeONuJTpnXp6171Cd29vrCgidSFyTxDXn5j/SpfbXaSDKMrD4H9ooObt5+zyQ3lyTOvildvdJPiYt5+RrGh7MXkYLFIzeYEeT8sH9tW1vXa4upPzsN9QPvBrN3FXE7fFD+0UH72W7nrs+Jx3LLI+OKVmDM+M6cI9wDPL9taTti3QjupYJpCwwhjynCCcEsOLKnPvHHzq1K0+9dh3tuwHNPGPlnP2E0FIbL7N7WeRIcyJxHHHxeIdeRGM6eVWJud2SWlhcpcpLPJInFw8RUIOJSpOFXJOCw5415VpokKkMpwQQQfIjUVYW7m2+/Uq4AkXGccmHmP99aDbTzKilnICqMknpVWb3bRjvZIy0ETLESU7xA5155zpg4Hh5aVI9+L4swhU+FcFviemfQftrTbvbLE06qR4R4m9B0+ZwPnQbrYW1r1ox3dtEUGgx/FDHwGcY9BUi2VdzvkTQd1jkQ6sp9Ma1sFGNBoK/aCoO1PdqGe9EkqEnu1AIYjIBbnj45qM7N7O7WeVIuF04zjiViWHXIDZHSrT3/ALMkxSdMFT+0ffUa2bMYZUkUZKnOPPoR9KDdbtbh2mxlnuImlkcxlcyFTpkHhHCo5sFqDwbMgViwtbUk64aFGX5KwIFWjvPdCWy405OV9eeoPzFQPuaDOg7K7a6Edw6wxlgGCxRBE118SKQp+lbvtM2Nx7Hkto+BcCJV8IVBwuh0VRhRheQqV7H/APTw/wBWn7orW76jNqw/OX9tBsdiwFLeBDzWJFOOWQoH3Vm18QjCj0FfdApSlApSlB+Ypiv2lApSlBrts7ME6EfjD3dTwg+mceYz8ahsmzSrYIwRVhMcA1prqMyHJA+X+tB6bvXMjqwkOeHAB6n18621aqyR1IAOBnl0ra0ES30tFJjYc9RgAeuTUb7g4xrjnjp9Kme8Vlkq4HwP3ffWn/BaDK3O2ZgmUnl4QM/UmpD+ERS5TKvnpzrUbJ2axU+MohOoHNsfGtzbWEae6gB8+v1oNVd7rRNqmUP1X6H/AFrT3W78sILqwIXqpIappI2ATzrR7R2mHiZRkEkD5ddaCL3LvIQXJYgYyeePXrW23RjxM36J/aKxO5ra7uLiU/FT91BJqVjXd8sfvHU9K+7W4DjIGKCD7b2f3czADwnxD0P/AJzXhYSmKRXXmD9R1FSLeVcyLpyXn860/c0GHdkyOznmxJ/8fSt1ubbESO3QLw/MkH7qwO5rbbMjmwBEOEakseRzjz9ByoJNSvmMEAZOT1PLPyr6oMTalmJYmQ9Rp8CNR9tV33FWc7YBPlUEkjySfMk/WgxFmYRGL8UsG+Y/2PpXgtvnQda2Hc1sdhWHFICRomp9en+/hQSi1i4URfyVA+gxWq3tXNvj85fvrbSzqvvMB6mtJtGZ7jCRoSuc5OgOKDfAV+1+Ly151+0ClKUClKUClKUClKUCvngHlX1Sg/Aor9pSg8pyuMMM56VrHthnQaVt2XNfPdig87VtMYwBXvX4q4r9oFajbFoNGAxnQ/7+tbesTaCEgeVBoe5r1tFZWBT3uQrM7mva0g8QPlQfcOzR70njY+fKs1VAGAAB8K+qUGj2wOJ8eQrB7mtvdw+Inzrx7mg1yw68qlCch0rX2lt4gegrZUClKUH4wqKyW2CQehxUrrBvbLiPEOfUUGg7mva1Rs8KsV4sA4rMNsR0NFiwRQZ1vs1F1I4j5trWbXgt0p8x6170ClKUClKUClKUClKUClKUClKUClKUClKUClKUCvwiv2lB5NCOlFQjlXrSg/BX7SlB+MuedeTQjpXtSg8RGRXqK/aUClKUClKUCvCWLJr3pQYwtqyAK/a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data:image/jpeg;base64,/9j/4AAQSkZJRgABAQAAAQABAAD/2wCEAAkGBxQTEhQUEhQUFBUWGRoYGRcYGBgXFBgeHR0YFxseFhccHCghHSAnHBcVIzEhJSorLi4uGB8zODMtNygtLisBCgoKDAwMDgwMDisZFBk3KysrKysrKysrKysrKywrKysrKywrKysrKysrKysrKysrKysrKzc3KysrKysrKysrK//AABEIALMBGgMBIgACEQEDEQH/xAAcAAEAAgMBAQEAAAAAAAAAAAAABgcEBQgDAgH/xABJEAACAQMBBQUFAggMBQUAAAABAgMABBEhBQYSMUEHEyJRcQgyYYGRocEUQlJicpKxshUjJTM1c3Sis8LR8CRDU4LhNFST0vH/xAAUAQEAAAAAAAAAAAAAAAAAAAAA/8QAFBEBAAAAAAAAAAAAAAAAAAAAAP/aAAwDAQACEQMRAD8AvGlKUClKUClKUClKUClKUClKUClKUClKUClKUHOvb/vNM94bIPwwwqhKqT42ZQ+X88ArgfPrVWWl28TcUTvGw/GRirfUa1cvtD7rxoyX6sqvKRG6HPE7BfCy9BhFweXJfOqUoOseyLaMs+y4JJ5e+c8Q4ubYDEAOcasAME/aedTKq09n5FGytFcEzSFiwIVjhQDHnmvCFGnUNVl0CqK7Ze0m6hvDaWcjQCEDvGAXidmVXGCc4UKw8sknyFXrXOntCbuCG8W7Dg/hIwUJ8QaNVXKjqvCE9D60EM2Hv1e21x34uJXJYNIrOSsgBzhs56ZGeldYbD2ql1bxXEXuSqHGeYz0PxByD6VxVXVnYwoGyLUKrro+eMYJJdmJXzUk6HyoJvSlKBSlKBWg3r3xtNnqhupeAvnhUAs7Y5kKOnxOlb+uWO2/vP4Yue8DAYj7vOccHdoMpnoWDcuvF1zQdB7r782N+SttMGcc42BSTHmFbUj4jNSSuIrO7eJ1kiYo6EMrKcEEeVdjbo7Ta5sradxhpYkdhyGSBnHwzkj4UG3pSlApSlApSlApSlApSlApSlApSlApXzJIFBZiAAMkk4AHmTUfTfrZxbhF7bcROMd4vP60EipXzHIGAZSGB1BByCPga+qBWm3v3gSwtJrlxkRr4V5cTHRVz0yxGvStzVLe0ptPEVpb9GdpT5eAcA/xGoKa3k3huL6Zprly7HkNeBB+Si/ij/8ATk1ZHZXuFs7adlJ3jzC6R/GVYDgU+5wqQQQQrakZyDy0qoqsrsA2oYtqCLXhuI3THTKgyAn5I31oOjtk7PS3higiGEiRUUfADGT8TzJ8zWXSlBXva12h/wAGxrHCFa5lBKg+7GvLjI6nOgHwPlrzZtnbE91IZbmV5XPVjnHwUcgPgMCpN2x3zS7XuixOEZY1HQBVUaep4j6sahdBaXZd2Y2+0oWmlumHC3C0USgOh5jidwRqMEYBHPXIOOjoIlRVVAFVQFVQMKANAAByAHSubfZ+2wYtpdxrw3MbLj85AZAT8lcfOulaBSlKBWDtva8NpC89w4SNBkk/QADqScACs6ufvaK3iZ7iKyU4jiUSOPynbOM/orjH6Z8qBtvt6uGci0t4o0zoZMu59QCAPTXHmagO+++M205UlnSNCicACAjrkkkkk61G6ytlLmeIYBzIgwdQfENCKDK3Z2FLfXMdtAMvIeZ91QBlmY+QAJ+PIamuxNk2pighjbhJjjRDwjhTKqFPCvQaaDpXvBCqqoVVUAAAAAAfAAchXpQKUpQKUpQKUpQKUpQKUpQKUpQKUpQUv7Ru3ZEjt7RCVSXieQjTi4SAq58skkj9GqErrDtP3GXaluqhhHPES0TkZGvvI3XhOBy5EA68jzBt/YstncSW868MkZAIByNQGBB6ggg/OguL2apJSLwGRu6TusRnVeJu8yw8tF1xzyPKrwqivZ12LMs11NJ3sahEQIVZUkLFjk5GDwhflx/W9aBVJ+0rY/xdnNrozx/DUBh8/Cfoauyqd9pO5xa2sedGmLkfooQP3zQc/VLuyUH+F7LHPvD9OFs/ZmojWy3c2y9ncw3MXvxNxAHkRyYH1UkfOg7RpWv2BteO7t4riE5SVQw8x5g/EHIPpWwoOTu2C34NsXg83Vv140f/ADVDan3bnCV2zcH8tYmH/wASJ/lNQGg3W5W0/wAGv7WYkAJKhYnQBScMT8ia7Jrh0DOgrtTYbObaAy57wxRl86Hi4RxZHnnNBnUpSgVx/wBou0O/2neSaY751GDkEIe7BHqFB+ddc30pWN2HNVYj1AJFcTSuWJY8yST89aD4rcbnW/eX9mh5NcQqfQyKD9laesrZe0JLeaOaI8MkbB1PPBBzy6+lB2zSot2f76w7Ttw6ELMoAli/GRvMeak5wfvBFSmgUpSgUpSgUpSgUpSgUpSgUpWBtTbVvbjNxNFEPz3Vc+gJ1oM+lafZW9NncyGK3uYZZAOLhRgTjTX7RW4oNVvRtxLK1muZNViXOORYnRVB+LED51yPvFvDNe3LXUxXvWIPhXCjhACgDXkAOeavD2j9ocNnbwg/zkvER1IRT9mWH2VzzQdk7mbaF5Y29yP+Yg4h5MMo45dHVh8q3VVT7Ou0uOwlhJGYZTgZ1CuAwJHkWD/Q1a1Armzt83ljur1IYW4ltlZWYcu8J8QHnw8KjPnnyroDeUyi1mMJYSBSRwBS/wAQnH4QxGQGbIBOSDjFcmX+7kq28l2cGITiAMOLDsVkclS2pUBV1PPjXrkUGiqT9nO76X96ttISA6S4Yc1YIzK2OuCBpUYqyvZ+hDbWByfBDIw+Purr+sfpQZ+6O9M+711LY3yl4CeLwEMVJGjx5xlWAGVODp5jBv8A2VtKK5iSaBxJG4yrDr8jqD8DqKrHtr3Ca8KXUCnvI42D8ILFgpDL4RqSFMuMDJPCPTe9jlg8ViyyxGKUSvG+p4ZO78AcLnAJxwkgDi4AeooKy9o0xfh0IVcS9zmRtdRxEIOeNOF+nWqlq2faOsyt/BLph4Ao88ozZz+uKqag97G5Mckcg1KMrAfokH7q7E3U3jhv7ZLiA5VtGU+8jdVYeY+3QiuNKlO528V1suaG5QMIpc5U/wA3MgYow8uIEHB5g46HUOuqVi7Lv0uIY5ojlJVV1J0OGGRkVlUGLtViIJSOYjcj9U1xOTXbl5DxxunLiVl+oI++uKLy3McjxsMMjFSOoKkg/aKDxq3PZ/2ba3JvobmJJSyRFQy58IL8eD+KcmLlroPKqjqd9im0+42tACQFl4ojn84ZXHxLBR86Cb7d7Kbqwm/DNjSsSh4u6YgSAcyoY4Ei4/FbXA6mpR2fdrUF8ywXAFvcnQA/zUh/MJ90/mn0BNWTXPPbzuUltIl5boVSZm77BHAshwVKjmOLxk9Mr0zQdDUrwsIWSKNGYuyoqsx5sQACTnzOte9ApSlApSlApSlApSlBqd7NoG3srmYcWY4nYcOpyFOMa+eK40kcscsST5k5PkPsrt2eFXVkcBlYFWB5EEYIPyrlvtZ3Kh2ZcIsM3GsoLiJh/GRLoBlvxgTxYOh064zQYvZBKV2xZkY1dhrkDDI6nkOeCcfHGcV1lXLvZl2eXV5LBchQlskqsZCwBbgbLBF1OdMa4FdRUFAe0neq1zaRA5dI3dh5B2AXXz/i209POqbq5vaN2NEk0F0C/ezDgYad3hAMEaZB1HXGlUzQSTcra11YyG9tlZkhKLN+QVkzhZPINwHDdCB1xnqPdney1vo0aCaMsyhjFxp3yeYdAcgg6eVVr7Puwo2sbx2ZZBckRPEVBChA/vZ58QlzjHSsbs47Nruz2h3kkcZiRmHE6qxwC4Roj7yseEHIxowGDxHhC7iKgXbfY95sefhXJjMbjHQBgCfkpap9VadsW+lrFY3FqJUe4kXu+7U8TLnGS+PdwOh15UHM9Wh7PEZO03PQQPn5tHiqvq0/Z2lxtKRfOB/sZP8AWg6QpSlBzt7R13xX8EfRIA367t/9BVS1Nu2a+73a90ckhCka/DhRQQP+/jPzqIWNq0siRp70jKi+rEAfaaDwq6+xTdy02halbxDMbWZzGhYhAJViOqrgnxRNzOPEdKpq7t2jkeNtGRip9VJB+0VbHs23pF5cw40eDjz8UdVH+KfpQdAWtskaLHGoREAVVUYVQNAAOgr1pSg/HYAEnQDU1xNtGYvLI5OSzs2fPJJrsHfLaAt7C6mOPBC5GTjJ4SAM/EkD51xrQK2O7dz3V3bSZxwTRPk8hwurfdWItsxRpAPArKhboGcOVHzEb/q140HcQOeVVn7Qv9FD+vj/AHZKnm7l531pbS8u8hjf9ZFb76gftC/0UP6+P9j0Fm0r5Q6D0r6oFKUoFKUoFKqDtP7W5bG6NraJE7IFMjyBmAY5PAFBXpwnOfxiOmayOzftgF7KttdxrFM5IR0yInPReFiWVunM5+FBa9KV8q4OcEHHPB5etB5X12kUbyyHhSNS7HyAGT+yuQN994mv72a5IKhyAik54UUBVHlyGTjqTV6dvm3HisWg7l+CfgUThlChg/GUK+9qiHXlrXOCKSQAMk6AedBfHs1XztFewk5SNonUeRcSBsfD+LX7aumoL2Sbk/wbanvDmefheXyXAPCg8+HibXzJrbb6b62uzY+O4Yl29yJMGV+mgJ0A6sdPU6UFae0ptEYtLfA4svKTnUDRAMeRJb9WqLqY9pG/T7VliYxCJYgyqoPEx4jkknA6BRj4Hzrdba7JZbbZX4ZIx79cPJDjRIzgYzz4xnJ6dOmSG39nHbRW5uLU54ZUEi+QZDg/VW/uir6vbtIY2klZUjQFmZjhQB1JrmrsEt1baqks6mOOR1C4w2nCQ3XGGzp1Ar27WO0xr/NrDGYoEfLFj/GSFcgcQBwADrjU5A5UGw7Q+2WWctBs8mGHUGbUTP8AofkD+96cqqUAsdMszH1JJ/aaydkbLluZkggQvI5wqj7z0AGpJ5V0x2d9l9vs4LLJie6xrIR4EPURAjT9I6+nKg5u27sGezaNLlO7eRBIEPvBSWA4h0J4Tpz88VPfZ4TO03PlA/2tHWD273ZfbEyn/lJEg9CiyftkNZvs8H+VG/s8n70dB0pXhf3SxRySv7sas7Y54UFj9gr3qF9sO0e42TdEc3URDXHvsFOPRSx+VByztK9aaaSV/ekdnPlliW0+tTbsR2J+E7UiYjwW4Mzeo0T++VP/AGmoBXRfs+7rtb2sl1KMNc8PADzEa5weX4xOfRVPWgpztOsO52rep5zNIOmkn8bj5cePlUs9nM/ynL/ZX/xIae0Rs4ptGOXHhmhXXGmUJUjPXTg+orQ9jW0hBta2JOBIWiOuB4wQP73DQdW0pSgrP2gdp93svuus8qL8lPeH7UWuaKur2lrrMtlH+Skrn/uKKP3D9ap/Zdg880cMYy8rqi+WWONfh5mgsKXYfc7sd86+Ke6WQZGoUB416dRxn0b41WddHds+zVt9hRwR+7C8KD0UFc/7865xoOxtw/6MsP7LB/hpUQ9oMfyV6Tx/sepduCf5MsP7LB/hrUV7f1/klvhNH94++gsGybMaEdVX9gr3rE2S2YIT5xp+6Ky6BVGdtW9m07O9jWKbuYCoeLu8ZfGjd7kZznpyxjqTWg3u7ZL2S5f8ClEMCkqgCIxcDTiYupOvPGmM1D96t8rraCwi6cOYQwUhQpPFgksBpnQDQDlQXr2M9oLbQSSC6YG5jy4PCFDoT0APNScHAAwV561ZtcS7Pv5YHEkMjxOPxkYq31Bq0+zbtVv2u4La4b8JjlZY9VAlXOgIYAZxzPFnOutBHO2Hd6a22jPJIGMc7mSOQ8jnUrkADKnIxzxjzzUO2ddGKWOUZzG6uMaHKkMMH5VfHtEbxRrBHYhVeZ2WU5GTGo4gCp6MxBGn4vF51Cdodim0UjieIRzF1UsgYRtGTqQeMgEDTXPyoNdv52nXW0cp/MW//SQ+9/WNoW9NB8K1vZttuS02jbPGxAeRI3XOjK5CkMOvPPqK+N69yLvZyxNdqid6WCgOrN4eHOQD+cOX2VrYVks7qMzRMrwyI5jbKMeEhsajTOOeDQdJdte7v4Xs12DcL2xM468QVWDL8wc58wK5gtp2jdXQ4ZGDKfIg5B+oq9u2fb89zDs+CyL4vhx8C6O+QnCjHPLxnI5aa8qhXalutHs2CxtkRTK6tJNNgl3fwrwqeiDXC/Oglm/va3eQiBbaJY0mt0lEzrxMxkUHMYzwjhJIwQdRyxzjW5vZ1d7ZP4ZdTlYnY5kbxzPg4PAvIDORk8ugNWftLs5S42JBZrgTQxhonbmJD43BPMKxLDHTTyr67EdlXlrZywXkTRcExMfEVOQQOLAHTiBIPXiNBst0uzKwsSGSPvZQQRLLhmUjlwDGF9QM149tV20ex7kocFuBD+izqrD5gkVOar7t2cDY8wJ954gPieNTp8gfpQVl7OtgX2hLLjwxQnXXQuQBr54DfQ1qe2vd1bTaTmMYS4HfAdAWJ4wPhxAnHTOKsL2bIFFrduMcbSqp88KuV09Xepd2objLtS3CqVS4iyYnPLXHErY6HA9CAaCM+z5sS2FmbtAGuGZ4nbqgBBCjyyCjEjnkeVW1UP7Kd357HZ6QXIUSB3bC4OAxyAWHM8zn4gdKmFByX2uT8e2L0+Thf1URP8tSX2dYc7Rkb8mBh9WT/Soj2mODtW9III75tR9K9uzjfVtl3DSiISq6lHXPC2OY4Wwca4zodKDreqj9pG5xY28f5Vxxfqo4/wA/2VOtzd87XaUfFbv41CmSNgQ8ZPQ6YI0OoyKqT2k9p5uLW3GcJGZT5HjYoPmO7b60FYbpbLN1e20AGRJKit+jkFz8lDH5V2VGgUAAYAAAHkBXH24G2FtNo2s74CJIA5OcKrZR2wAScKxOB5V1hsreG1udLe4hmOMkJIrMPUA5HzoIP29bvfhOz+/QZktTx/HgOBJ8h4WP6Fc3WN20UkcqHDxsrqfIqQw+0Cu2LiBXRkcZVgVYeYIwa5D383Uk2bdNBJqp8cbjkyEkKT8dMEedB1TurvDDfW0dxCwIYDiXILRtjVHHQj9mDyNbeuUNwztlFY7LFxwMcsVUGInl+OOAnTHnpV1dleydrRtNNtSdyJAAkLuHIOc8XhJVNNOEeeuMCgrv2j5Ab+AA6rAM/DLuaifZL/S9ln/qH91q3ftAH+Vj/Ux/5qi24G0o7baNrNK3BHHICzYJwMEE4AJPPpQdDduMJbY9xgZwY29MSLk/TNcs11tt/aNrtGwvIbaeKdjA54YnVnB4SVyAcjxAc65JoOw+z6QNsywI5fg0I+YRVP2g1Gu3sfyRJ8JIv3qjfZ72vWMFnDb3CyQtCipkAyI+ObDGoydSMaZ0zUh7Zb2OfYUk0TB43MLow5EF1wddRQTrYTZtoD5xR/uis6tdu4f+Etv6mL9xa2NBzTf9lLGR+6m4Y+I8KupLqOgJBwT8a+Zuyg4HDca9eJNPlhq6Jn2TGzFiCCeeKxbnY6DAUH45oOex2US/+4X9Q/61OOz3dCHZ7tMI2urvBEXEypGCdCFz7pIJHESdNABnWyIdig89BWdbbJjQg4JI86CrLDd2abbhvdqwRxKEUxIJBIgdSETiONcBWbOAMlfiBcVa3aid4OHhGnU8/lWA2z2OASTjQanSgrfto2Pe3txbgWv/AA8JfhYSxh5Q3d8ehOE0QYB+J+A9e1XdCS9dGFwvgwI07tOFFx4uJ1YuW93ngadKsOTZDddftr8h2T4hp1HpQQTaW5NoxsTPe3cV1FbRRxmENk8OcMmEYg5LaA+Xz+u2zZkj2dj3X8dLHJkPJhZm8P5OFGpCkjA1A86m2+1hE0Su7Mjx57srzJPIfYNemKhW07uS5WNZQGdNA4zxMD0I5E560E13C2veXNuWvrX8GkU8PPSTA1YJzUZ0wSaktRTaGzr54EjSSMDgAbVlkJxyzg+nSsXYty9hGUltpMElmkQhgT8eg0x1oJrVVe0Dsuae1thDlgspLLnC6qQpJJxkeID9I1N7Xe22fmWQ/nr94yK+d9EElm/CVI8JzkYOCDofOg5t2NuftNWD2glVvyonZSvqy48+ma6X3elkhsoTfS5lCDvHYBSW8iPPp8cVH+zq5ZWkhx4SOMfAjAP10+leO9Zmkk4pEZEGiDp655ZNBOrK8SVeONuJTpnXp6171Cd29vrCgidSFyTxDXn5j/SpfbXaSDKMrD4H9ooObt5+zyQ3lyTOvildvdJPiYt5+RrGh7MXkYLFIzeYEeT8sH9tW1vXa4upPzsN9QPvBrN3FXE7fFD+0UH72W7nrs+Jx3LLI+OKVmDM+M6cI9wDPL9taTti3QjupYJpCwwhjynCCcEsOLKnPvHHzq1K0+9dh3tuwHNPGPlnP2E0FIbL7N7WeRIcyJxHHHxeIdeRGM6eVWJud2SWlhcpcpLPJInFw8RUIOJSpOFXJOCw5415VpokKkMpwQQQfIjUVYW7m2+/Uq4AkXGccmHmP99aDbTzKilnICqMknpVWb3bRjvZIy0ETLESU7xA5155zpg4Hh5aVI9+L4swhU+FcFviemfQftrTbvbLE06qR4R4m9B0+ZwPnQbrYW1r1ox3dtEUGgx/FDHwGcY9BUi2VdzvkTQd1jkQ6sp9Ma1sFGNBoK/aCoO1PdqGe9EkqEnu1AIYjIBbnj45qM7N7O7WeVIuF04zjiViWHXIDZHSrT3/ALMkxSdMFT+0ffUa2bMYZUkUZKnOPPoR9KDdbtbh2mxlnuImlkcxlcyFTpkHhHCo5sFqDwbMgViwtbUk64aFGX5KwIFWjvPdCWy405OV9eeoPzFQPuaDOg7K7a6Edw6wxlgGCxRBE118SKQp+lbvtM2Nx7Hkto+BcCJV8IVBwuh0VRhRheQqV7H/APTw/wBWn7orW76jNqw/OX9tBsdiwFLeBDzWJFOOWQoH3Vm18QjCj0FfdApSlApSlB+Ypiv2lApSlBrts7ME6EfjD3dTwg+mceYz8ahsmzSrYIwRVhMcA1prqMyHJA+X+tB6bvXMjqwkOeHAB6n18621aqyR1IAOBnl0ra0ES30tFJjYc9RgAeuTUb7g4xrjnjp9Kme8Vlkq4HwP3ffWn/BaDK3O2ZgmUnl4QM/UmpD+ERS5TKvnpzrUbJ2axU+MohOoHNsfGtzbWEae6gB8+v1oNVd7rRNqmUP1X6H/AFrT3W78sILqwIXqpIappI2ATzrR7R2mHiZRkEkD5ddaCL3LvIQXJYgYyeePXrW23RjxM36J/aKxO5ra7uLiU/FT91BJqVjXd8sfvHU9K+7W4DjIGKCD7b2f3czADwnxD0P/AJzXhYSmKRXXmD9R1FSLeVcyLpyXn860/c0GHdkyOznmxJ/8fSt1ubbESO3QLw/MkH7qwO5rbbMjmwBEOEakseRzjz9ByoJNSvmMEAZOT1PLPyr6oMTalmJYmQ9Rp8CNR9tV33FWc7YBPlUEkjySfMk/WgxFmYRGL8UsG+Y/2PpXgtvnQda2Hc1sdhWHFICRomp9en+/hQSi1i4URfyVA+gxWq3tXNvj85fvrbSzqvvMB6mtJtGZ7jCRoSuc5OgOKDfAV+1+Ly151+0ClKUClKUClKUClKUCvngHlX1Sg/Aor9pSg8pyuMMM56VrHthnQaVt2XNfPdig87VtMYwBXvX4q4r9oFajbFoNGAxnQ/7+tbesTaCEgeVBoe5r1tFZWBT3uQrM7mva0g8QPlQfcOzR70njY+fKs1VAGAAB8K+qUGj2wOJ8eQrB7mtvdw+Inzrx7mg1yw68qlCch0rX2lt4gegrZUClKUH4wqKyW2CQehxUrrBvbLiPEOfUUGg7mva1Rs8KsV4sA4rMNsR0NFiwRQZ1vs1F1I4j5trWbXgt0p8x6170ClKUClKUClKUClKUClKUClKUClKUClKUClKUCvwiv2lB5NCOlFQjlXrSg/BX7SlB+MuedeTQjpXtSg8RGRXqK/aUClKUClKUCvCWLJr3pQYwtqyAK/a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8" descr="data:image/jpeg;base64,/9j/4AAQSkZJRgABAQAAAQABAAD/2wCEAAkGBxQTEhQUEhQUFBUWGRoYGRcYGBgXFBgeHR0YFxseFhccHCghHSAnHBcVIzEhJSorLi4uGB8zODMtNygtLisBCgoKDAwMDgwMDisZFBk3KysrKysrKysrKysrKywrKysrKywrKysrKysrKysrKysrKysrKzc3KysrKysrKysrK//AABEIALMBGgMBIgACEQEDEQH/xAAcAAEAAgMBAQEAAAAAAAAAAAAABgcEBQgDAgH/xABJEAACAQMBBQUFAggMBQUAAAABAgMABBEhBQYSMUEHEyJRcQgyYYGRocEUQlJicpKxshUjJTM1c3Sis8LR8CRDU4LhNFST0vH/xAAUAQEAAAAAAAAAAAAAAAAAAAAA/8QAFBEBAAAAAAAAAAAAAAAAAAAAAP/aAAwDAQACEQMRAD8AvGlKUClKUClKUClKUClKUClKUClKUClKUClKUHOvb/vNM94bIPwwwqhKqT42ZQ+X88ArgfPrVWWl28TcUTvGw/GRirfUa1cvtD7rxoyX6sqvKRG6HPE7BfCy9BhFweXJfOqUoOseyLaMs+y4JJ5e+c8Q4ubYDEAOcasAME/aedTKq09n5FGytFcEzSFiwIVjhQDHnmvCFGnUNVl0CqK7Ze0m6hvDaWcjQCEDvGAXidmVXGCc4UKw8sknyFXrXOntCbuCG8W7Dg/hIwUJ8QaNVXKjqvCE9D60EM2Hv1e21x34uJXJYNIrOSsgBzhs56ZGeldYbD2ql1bxXEXuSqHGeYz0PxByD6VxVXVnYwoGyLUKrro+eMYJJdmJXzUk6HyoJvSlKBSlKBWg3r3xtNnqhupeAvnhUAs7Y5kKOnxOlb+uWO2/vP4Yue8DAYj7vOccHdoMpnoWDcuvF1zQdB7r782N+SttMGcc42BSTHmFbUj4jNSSuIrO7eJ1kiYo6EMrKcEEeVdjbo7Ta5sradxhpYkdhyGSBnHwzkj4UG3pSlApSlApSlApSlApSlApSlApSlApXzJIFBZiAAMkk4AHmTUfTfrZxbhF7bcROMd4vP60EipXzHIGAZSGB1BByCPga+qBWm3v3gSwtJrlxkRr4V5cTHRVz0yxGvStzVLe0ptPEVpb9GdpT5eAcA/xGoKa3k3huL6Zprly7HkNeBB+Si/ij/8ATk1ZHZXuFs7adlJ3jzC6R/GVYDgU+5wqQQQQrakZyDy0qoqsrsA2oYtqCLXhuI3THTKgyAn5I31oOjtk7PS3higiGEiRUUfADGT8TzJ8zWXSlBXva12h/wAGxrHCFa5lBKg+7GvLjI6nOgHwPlrzZtnbE91IZbmV5XPVjnHwUcgPgMCpN2x3zS7XuixOEZY1HQBVUaep4j6sahdBaXZd2Y2+0oWmlumHC3C0USgOh5jidwRqMEYBHPXIOOjoIlRVVAFVQFVQMKANAAByAHSubfZ+2wYtpdxrw3MbLj85AZAT8lcfOulaBSlKBWDtva8NpC89w4SNBkk/QADqScACs6ufvaK3iZ7iKyU4jiUSOPynbOM/orjH6Z8qBtvt6uGci0t4o0zoZMu59QCAPTXHmagO+++M205UlnSNCicACAjrkkkkk61G6ytlLmeIYBzIgwdQfENCKDK3Z2FLfXMdtAMvIeZ91QBlmY+QAJ+PIamuxNk2pighjbhJjjRDwjhTKqFPCvQaaDpXvBCqqoVVUAAAAAAfAAchXpQKUpQKUpQKUpQKUpQKUpQKUpQKUpQUv7Ru3ZEjt7RCVSXieQjTi4SAq58skkj9GqErrDtP3GXaluqhhHPES0TkZGvvI3XhOBy5EA68jzBt/YstncSW868MkZAIByNQGBB6ggg/OguL2apJSLwGRu6TusRnVeJu8yw8tF1xzyPKrwqivZ12LMs11NJ3sahEQIVZUkLFjk5GDwhflx/W9aBVJ+0rY/xdnNrozx/DUBh8/Cfoauyqd9pO5xa2sedGmLkfooQP3zQc/VLuyUH+F7LHPvD9OFs/ZmojWy3c2y9ncw3MXvxNxAHkRyYH1UkfOg7RpWv2BteO7t4riE5SVQw8x5g/EHIPpWwoOTu2C34NsXg83Vv140f/ADVDan3bnCV2zcH8tYmH/wASJ/lNQGg3W5W0/wAGv7WYkAJKhYnQBScMT8ia7Jrh0DOgrtTYbObaAy57wxRl86Hi4RxZHnnNBnUpSgVx/wBou0O/2neSaY751GDkEIe7BHqFB+ddc30pWN2HNVYj1AJFcTSuWJY8yST89aD4rcbnW/eX9mh5NcQqfQyKD9laesrZe0JLeaOaI8MkbB1PPBBzy6+lB2zSot2f76w7Ttw6ELMoAli/GRvMeak5wfvBFSmgUpSgUpSgUpSgUpSgUpSgUpWBtTbVvbjNxNFEPz3Vc+gJ1oM+lafZW9NncyGK3uYZZAOLhRgTjTX7RW4oNVvRtxLK1muZNViXOORYnRVB+LED51yPvFvDNe3LXUxXvWIPhXCjhACgDXkAOeavD2j9ocNnbwg/zkvER1IRT9mWH2VzzQdk7mbaF5Y29yP+Yg4h5MMo45dHVh8q3VVT7Ou0uOwlhJGYZTgZ1CuAwJHkWD/Q1a1Armzt83ljur1IYW4ltlZWYcu8J8QHnw8KjPnnyroDeUyi1mMJYSBSRwBS/wAQnH4QxGQGbIBOSDjFcmX+7kq28l2cGITiAMOLDsVkclS2pUBV1PPjXrkUGiqT9nO76X96ttISA6S4Yc1YIzK2OuCBpUYqyvZ+hDbWByfBDIw+Purr+sfpQZ+6O9M+711LY3yl4CeLwEMVJGjx5xlWAGVODp5jBv8A2VtKK5iSaBxJG4yrDr8jqD8DqKrHtr3Ca8KXUCnvI42D8ILFgpDL4RqSFMuMDJPCPTe9jlg8ViyyxGKUSvG+p4ZO78AcLnAJxwkgDi4AeooKy9o0xfh0IVcS9zmRtdRxEIOeNOF+nWqlq2faOsyt/BLph4Ao88ozZz+uKqag97G5Mckcg1KMrAfokH7q7E3U3jhv7ZLiA5VtGU+8jdVYeY+3QiuNKlO528V1suaG5QMIpc5U/wA3MgYow8uIEHB5g46HUOuqVi7Lv0uIY5ojlJVV1J0OGGRkVlUGLtViIJSOYjcj9U1xOTXbl5DxxunLiVl+oI++uKLy3McjxsMMjFSOoKkg/aKDxq3PZ/2ba3JvobmJJSyRFQy58IL8eD+KcmLlroPKqjqd9im0+42tACQFl4ojn84ZXHxLBR86Cb7d7Kbqwm/DNjSsSh4u6YgSAcyoY4Ei4/FbXA6mpR2fdrUF8ywXAFvcnQA/zUh/MJ90/mn0BNWTXPPbzuUltIl5boVSZm77BHAshwVKjmOLxk9Mr0zQdDUrwsIWSKNGYuyoqsx5sQACTnzOte9ApSlApSlApSlApSlBqd7NoG3srmYcWY4nYcOpyFOMa+eK40kcscsST5k5PkPsrt2eFXVkcBlYFWB5EEYIPyrlvtZ3Kh2ZcIsM3GsoLiJh/GRLoBlvxgTxYOh064zQYvZBKV2xZkY1dhrkDDI6nkOeCcfHGcV1lXLvZl2eXV5LBchQlskqsZCwBbgbLBF1OdMa4FdRUFAe0neq1zaRA5dI3dh5B2AXXz/i209POqbq5vaN2NEk0F0C/ezDgYad3hAMEaZB1HXGlUzQSTcra11YyG9tlZkhKLN+QVkzhZPINwHDdCB1xnqPdney1vo0aCaMsyhjFxp3yeYdAcgg6eVVr7Puwo2sbx2ZZBckRPEVBChA/vZ58QlzjHSsbs47Nruz2h3kkcZiRmHE6qxwC4Roj7yseEHIxowGDxHhC7iKgXbfY95sefhXJjMbjHQBgCfkpap9VadsW+lrFY3FqJUe4kXu+7U8TLnGS+PdwOh15UHM9Wh7PEZO03PQQPn5tHiqvq0/Z2lxtKRfOB/sZP8AWg6QpSlBzt7R13xX8EfRIA367t/9BVS1Nu2a+73a90ckhCka/DhRQQP+/jPzqIWNq0siRp70jKi+rEAfaaDwq6+xTdy02halbxDMbWZzGhYhAJViOqrgnxRNzOPEdKpq7t2jkeNtGRip9VJB+0VbHs23pF5cw40eDjz8UdVH+KfpQdAWtskaLHGoREAVVUYVQNAAOgr1pSg/HYAEnQDU1xNtGYvLI5OSzs2fPJJrsHfLaAt7C6mOPBC5GTjJ4SAM/EkD51xrQK2O7dz3V3bSZxwTRPk8hwurfdWItsxRpAPArKhboGcOVHzEb/q140HcQOeVVn7Qv9FD+vj/AHZKnm7l531pbS8u8hjf9ZFb76gftC/0UP6+P9j0Fm0r5Q6D0r6oFKUoFKUoFKqDtP7W5bG6NraJE7IFMjyBmAY5PAFBXpwnOfxiOmayOzftgF7KttdxrFM5IR0yInPReFiWVunM5+FBa9KV8q4OcEHHPB5etB5X12kUbyyHhSNS7HyAGT+yuQN994mv72a5IKhyAik54UUBVHlyGTjqTV6dvm3HisWg7l+CfgUThlChg/GUK+9qiHXlrXOCKSQAMk6AedBfHs1XztFewk5SNonUeRcSBsfD+LX7aumoL2Sbk/wbanvDmefheXyXAPCg8+HibXzJrbb6b62uzY+O4Yl29yJMGV+mgJ0A6sdPU6UFae0ptEYtLfA4svKTnUDRAMeRJb9WqLqY9pG/T7VliYxCJYgyqoPEx4jkknA6BRj4Hzrdba7JZbbZX4ZIx79cPJDjRIzgYzz4xnJ6dOmSG39nHbRW5uLU54ZUEi+QZDg/VW/uir6vbtIY2klZUjQFmZjhQB1JrmrsEt1baqks6mOOR1C4w2nCQ3XGGzp1Ar27WO0xr/NrDGYoEfLFj/GSFcgcQBwADrjU5A5UGw7Q+2WWctBs8mGHUGbUTP8AofkD+96cqqUAsdMszH1JJ/aaydkbLluZkggQvI5wqj7z0AGpJ5V0x2d9l9vs4LLJie6xrIR4EPURAjT9I6+nKg5u27sGezaNLlO7eRBIEPvBSWA4h0J4Tpz88VPfZ4TO03PlA/2tHWD273ZfbEyn/lJEg9CiyftkNZvs8H+VG/s8n70dB0pXhf3SxRySv7sas7Y54UFj9gr3qF9sO0e42TdEc3URDXHvsFOPRSx+VByztK9aaaSV/ekdnPlliW0+tTbsR2J+E7UiYjwW4Mzeo0T++VP/AGmoBXRfs+7rtb2sl1KMNc8PADzEa5weX4xOfRVPWgpztOsO52rep5zNIOmkn8bj5cePlUs9nM/ynL/ZX/xIae0Rs4ptGOXHhmhXXGmUJUjPXTg+orQ9jW0hBta2JOBIWiOuB4wQP73DQdW0pSgrP2gdp93svuus8qL8lPeH7UWuaKur2lrrMtlH+Skrn/uKKP3D9ap/Zdg880cMYy8rqi+WWONfh5mgsKXYfc7sd86+Ke6WQZGoUB416dRxn0b41WddHds+zVt9hRwR+7C8KD0UFc/7865xoOxtw/6MsP7LB/hpUQ9oMfyV6Tx/sepduCf5MsP7LB/hrUV7f1/klvhNH94++gsGybMaEdVX9gr3rE2S2YIT5xp+6Ky6BVGdtW9m07O9jWKbuYCoeLu8ZfGjd7kZznpyxjqTWg3u7ZL2S5f8ClEMCkqgCIxcDTiYupOvPGmM1D96t8rraCwi6cOYQwUhQpPFgksBpnQDQDlQXr2M9oLbQSSC6YG5jy4PCFDoT0APNScHAAwV561ZtcS7Pv5YHEkMjxOPxkYq31Bq0+zbtVv2u4La4b8JjlZY9VAlXOgIYAZxzPFnOutBHO2Hd6a22jPJIGMc7mSOQ8jnUrkADKnIxzxjzzUO2ddGKWOUZzG6uMaHKkMMH5VfHtEbxRrBHYhVeZ2WU5GTGo4gCp6MxBGn4vF51Cdodim0UjieIRzF1UsgYRtGTqQeMgEDTXPyoNdv52nXW0cp/MW//SQ+9/WNoW9NB8K1vZttuS02jbPGxAeRI3XOjK5CkMOvPPqK+N69yLvZyxNdqid6WCgOrN4eHOQD+cOX2VrYVks7qMzRMrwyI5jbKMeEhsajTOOeDQdJdte7v4Xs12DcL2xM468QVWDL8wc58wK5gtp2jdXQ4ZGDKfIg5B+oq9u2fb89zDs+CyL4vhx8C6O+QnCjHPLxnI5aa8qhXalutHs2CxtkRTK6tJNNgl3fwrwqeiDXC/Oglm/va3eQiBbaJY0mt0lEzrxMxkUHMYzwjhJIwQdRyxzjW5vZ1d7ZP4ZdTlYnY5kbxzPg4PAvIDORk8ugNWftLs5S42JBZrgTQxhonbmJD43BPMKxLDHTTyr67EdlXlrZywXkTRcExMfEVOQQOLAHTiBIPXiNBst0uzKwsSGSPvZQQRLLhmUjlwDGF9QM149tV20ex7kocFuBD+izqrD5gkVOar7t2cDY8wJ954gPieNTp8gfpQVl7OtgX2hLLjwxQnXXQuQBr54DfQ1qe2vd1bTaTmMYS4HfAdAWJ4wPhxAnHTOKsL2bIFFrduMcbSqp88KuV09Xepd2objLtS3CqVS4iyYnPLXHErY6HA9CAaCM+z5sS2FmbtAGuGZ4nbqgBBCjyyCjEjnkeVW1UP7Kd357HZ6QXIUSB3bC4OAxyAWHM8zn4gdKmFByX2uT8e2L0+Thf1URP8tSX2dYc7Rkb8mBh9WT/Soj2mODtW9III75tR9K9uzjfVtl3DSiISq6lHXPC2OY4Wwca4zodKDreqj9pG5xY28f5Vxxfqo4/wA/2VOtzd87XaUfFbv41CmSNgQ8ZPQ6YI0OoyKqT2k9p5uLW3GcJGZT5HjYoPmO7b60FYbpbLN1e20AGRJKit+jkFz8lDH5V2VGgUAAYAAAHkBXH24G2FtNo2s74CJIA5OcKrZR2wAScKxOB5V1hsreG1udLe4hmOMkJIrMPUA5HzoIP29bvfhOz+/QZktTx/HgOBJ8h4WP6Fc3WN20UkcqHDxsrqfIqQw+0Cu2LiBXRkcZVgVYeYIwa5D383Uk2bdNBJqp8cbjkyEkKT8dMEedB1TurvDDfW0dxCwIYDiXILRtjVHHQj9mDyNbeuUNwztlFY7LFxwMcsVUGInl+OOAnTHnpV1dleydrRtNNtSdyJAAkLuHIOc8XhJVNNOEeeuMCgrv2j5Ab+AA6rAM/DLuaifZL/S9ln/qH91q3ftAH+Vj/Ux/5qi24G0o7baNrNK3BHHICzYJwMEE4AJPPpQdDduMJbY9xgZwY29MSLk/TNcs11tt/aNrtGwvIbaeKdjA54YnVnB4SVyAcjxAc65JoOw+z6QNsywI5fg0I+YRVP2g1Gu3sfyRJ8JIv3qjfZ72vWMFnDb3CyQtCipkAyI+ObDGoydSMaZ0zUh7Zb2OfYUk0TB43MLow5EF1wddRQTrYTZtoD5xR/uis6tdu4f+Etv6mL9xa2NBzTf9lLGR+6m4Y+I8KupLqOgJBwT8a+Zuyg4HDca9eJNPlhq6Jn2TGzFiCCeeKxbnY6DAUH45oOex2US/+4X9Q/61OOz3dCHZ7tMI2urvBEXEypGCdCFz7pIJHESdNABnWyIdig89BWdbbJjQg4JI86CrLDd2abbhvdqwRxKEUxIJBIgdSETiONcBWbOAMlfiBcVa3aid4OHhGnU8/lWA2z2OASTjQanSgrfto2Pe3txbgWv/AA8JfhYSxh5Q3d8ehOE0QYB+J+A9e1XdCS9dGFwvgwI07tOFFx4uJ1YuW93ngadKsOTZDddftr8h2T4hp1HpQQTaW5NoxsTPe3cV1FbRRxmENk8OcMmEYg5LaA+Xz+u2zZkj2dj3X8dLHJkPJhZm8P5OFGpCkjA1A86m2+1hE0Su7Mjx57srzJPIfYNemKhW07uS5WNZQGdNA4zxMD0I5E560E13C2veXNuWvrX8GkU8PPSTA1YJzUZ0wSaktRTaGzr54EjSSMDgAbVlkJxyzg+nSsXYty9hGUltpMElmkQhgT8eg0x1oJrVVe0Dsuae1thDlgspLLnC6qQpJJxkeID9I1N7Xe22fmWQ/nr94yK+d9EElm/CVI8JzkYOCDofOg5t2NuftNWD2glVvyonZSvqy48+ma6X3elkhsoTfS5lCDvHYBSW8iPPp8cVH+zq5ZWkhx4SOMfAjAP10+leO9Zmkk4pEZEGiDp655ZNBOrK8SVeONuJTpnXp6171Cd29vrCgidSFyTxDXn5j/SpfbXaSDKMrD4H9ooObt5+zyQ3lyTOvildvdJPiYt5+RrGh7MXkYLFIzeYEeT8sH9tW1vXa4upPzsN9QPvBrN3FXE7fFD+0UH72W7nrs+Jx3LLI+OKVmDM+M6cI9wDPL9taTti3QjupYJpCwwhjynCCcEsOLKnPvHHzq1K0+9dh3tuwHNPGPlnP2E0FIbL7N7WeRIcyJxHHHxeIdeRGM6eVWJud2SWlhcpcpLPJInFw8RUIOJSpOFXJOCw5415VpokKkMpwQQQfIjUVYW7m2+/Uq4AkXGccmHmP99aDbTzKilnICqMknpVWb3bRjvZIy0ETLESU7xA5155zpg4Hh5aVI9+L4swhU+FcFviemfQftrTbvbLE06qR4R4m9B0+ZwPnQbrYW1r1ox3dtEUGgx/FDHwGcY9BUi2VdzvkTQd1jkQ6sp9Ma1sFGNBoK/aCoO1PdqGe9EkqEnu1AIYjIBbnj45qM7N7O7WeVIuF04zjiViWHXIDZHSrT3/ALMkxSdMFT+0ffUa2bMYZUkUZKnOPPoR9KDdbtbh2mxlnuImlkcxlcyFTpkHhHCo5sFqDwbMgViwtbUk64aFGX5KwIFWjvPdCWy405OV9eeoPzFQPuaDOg7K7a6Edw6wxlgGCxRBE118SKQp+lbvtM2Nx7Hkto+BcCJV8IVBwuh0VRhRheQqV7H/APTw/wBWn7orW76jNqw/OX9tBsdiwFLeBDzWJFOOWQoH3Vm18QjCj0FfdApSlApSlB+Ypiv2lApSlBrts7ME6EfjD3dTwg+mceYz8ahsmzSrYIwRVhMcA1prqMyHJA+X+tB6bvXMjqwkOeHAB6n18621aqyR1IAOBnl0ra0ES30tFJjYc9RgAeuTUb7g4xrjnjp9Kme8Vlkq4HwP3ffWn/BaDK3O2ZgmUnl4QM/UmpD+ERS5TKvnpzrUbJ2axU+MohOoHNsfGtzbWEae6gB8+v1oNVd7rRNqmUP1X6H/AFrT3W78sILqwIXqpIappI2ATzrR7R2mHiZRkEkD5ddaCL3LvIQXJYgYyeePXrW23RjxM36J/aKxO5ra7uLiU/FT91BJqVjXd8sfvHU9K+7W4DjIGKCD7b2f3czADwnxD0P/AJzXhYSmKRXXmD9R1FSLeVcyLpyXn860/c0GHdkyOznmxJ/8fSt1ubbESO3QLw/MkH7qwO5rbbMjmwBEOEakseRzjz9ByoJNSvmMEAZOT1PLPyr6oMTalmJYmQ9Rp8CNR9tV33FWc7YBPlUEkjySfMk/WgxFmYRGL8UsG+Y/2PpXgtvnQda2Hc1sdhWHFICRomp9en+/hQSi1i4URfyVA+gxWq3tXNvj85fvrbSzqvvMB6mtJtGZ7jCRoSuc5OgOKDfAV+1+Ly151+0ClKUClKUClKUClKUCvngHlX1Sg/Aor9pSg8pyuMMM56VrHthnQaVt2XNfPdig87VtMYwBXvX4q4r9oFajbFoNGAxnQ/7+tbesTaCEgeVBoe5r1tFZWBT3uQrM7mva0g8QPlQfcOzR70njY+fKs1VAGAAB8K+qUGj2wOJ8eQrB7mtvdw+Inzrx7mg1yw68qlCch0rX2lt4gegrZUClKUH4wqKyW2CQehxUrrBvbLiPEOfUUGg7mva1Rs8KsV4sA4rMNsR0NFiwRQZ1vs1F1I4j5trWbXgt0p8x6170ClKUClKUClKUClKUClKUClKUClKUClKUClKUCvwiv2lB5NCOlFQjlXrSg/BX7SlB+MuedeTQjpXtSg8RGRXqK/aUClKUClKUCvCWLJr3pQYwtqyAK/a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6" name="Picture 10" descr="http://www.themorgensgroup.com/images/life%20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45" y="2436952"/>
            <a:ext cx="5328420" cy="33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buFontTx/>
              <a:buChar char="-"/>
            </a:pPr>
            <a:r>
              <a:rPr lang="en-AU" sz="2800" dirty="0">
                <a:solidFill>
                  <a:schemeClr val="tx1"/>
                </a:solidFill>
              </a:rPr>
              <a:t>Is this it? Is this the absolute maximum I can expect from this </a:t>
            </a:r>
            <a:r>
              <a:rPr lang="en-AU" sz="2800" dirty="0" err="1">
                <a:solidFill>
                  <a:schemeClr val="tx1"/>
                </a:solidFill>
              </a:rPr>
              <a:t>livin</a:t>
            </a:r>
            <a:r>
              <a:rPr lang="en-AU" sz="2800" dirty="0">
                <a:solidFill>
                  <a:schemeClr val="tx1"/>
                </a:solidFill>
              </a:rPr>
              <a:t>’ lark? An’ that’s the big moment that one, that’s the point when y’ have to decide whether it’s going to be another changed of </a:t>
            </a:r>
            <a:r>
              <a:rPr lang="en-AU" sz="2800" dirty="0" err="1">
                <a:solidFill>
                  <a:schemeClr val="tx1"/>
                </a:solidFill>
              </a:rPr>
              <a:t>fress</a:t>
            </a:r>
            <a:r>
              <a:rPr lang="en-AU" sz="2800" dirty="0">
                <a:solidFill>
                  <a:schemeClr val="tx1"/>
                </a:solidFill>
              </a:rPr>
              <a:t> or a change in yourself.  </a:t>
            </a:r>
          </a:p>
          <a:p>
            <a:pPr lvl="0">
              <a:lnSpc>
                <a:spcPct val="110000"/>
              </a:lnSpc>
              <a:buFontTx/>
              <a:buChar char="-"/>
            </a:pPr>
            <a:r>
              <a:rPr lang="en-AU" sz="2800" dirty="0">
                <a:solidFill>
                  <a:schemeClr val="tx1"/>
                </a:solidFill>
              </a:rPr>
              <a:t>Society expectations – … it doesn’t upset anyone around y’. Like cos they don’t want to change. (17-18)</a:t>
            </a:r>
          </a:p>
          <a:p>
            <a:pPr marL="0" lvl="0" indent="0">
              <a:lnSpc>
                <a:spcPct val="110000"/>
              </a:lnSpc>
              <a:buNone/>
            </a:pPr>
            <a:endParaRPr lang="en-AU" sz="2800" dirty="0">
              <a:solidFill>
                <a:schemeClr val="tx1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AU" sz="2800" dirty="0">
                <a:solidFill>
                  <a:schemeClr val="tx1"/>
                </a:solidFill>
              </a:rPr>
              <a:t>Techniques: Irony &amp; metaphor</a:t>
            </a:r>
            <a:r>
              <a:rPr lang="en-AU" sz="28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lnSpc>
                <a:spcPct val="110000"/>
              </a:lnSpc>
              <a:buNone/>
            </a:pPr>
            <a:endParaRPr lang="en-AU" sz="2800" dirty="0">
              <a:solidFill>
                <a:schemeClr val="tx1"/>
              </a:solidFill>
            </a:endParaRPr>
          </a:p>
          <a:p>
            <a:pPr lvl="1"/>
            <a:r>
              <a:rPr lang="en-AU" sz="2300" dirty="0" smtClean="0">
                <a:solidFill>
                  <a:schemeClr val="tx1"/>
                </a:solidFill>
              </a:rPr>
              <a:t>‘REAL’ qualities of life</a:t>
            </a:r>
            <a:endParaRPr lang="en-AU" sz="2000" dirty="0">
              <a:solidFill>
                <a:schemeClr val="tx1"/>
              </a:solidFill>
            </a:endParaRPr>
          </a:p>
          <a:p>
            <a:pPr lvl="2"/>
            <a:r>
              <a:rPr lang="en-AU" sz="2300" dirty="0">
                <a:solidFill>
                  <a:schemeClr val="tx1"/>
                </a:solidFill>
              </a:rPr>
              <a:t>She doesn’t mean that – she is highlighting that working class expectations are those things</a:t>
            </a:r>
            <a:endParaRPr lang="en-AU" sz="2000" dirty="0">
              <a:solidFill>
                <a:schemeClr val="tx1"/>
              </a:solidFill>
            </a:endParaRPr>
          </a:p>
          <a:p>
            <a:pPr lvl="1"/>
            <a:r>
              <a:rPr lang="en-AU" sz="2300" dirty="0">
                <a:solidFill>
                  <a:schemeClr val="tx1"/>
                </a:solidFill>
              </a:rPr>
              <a:t>Dress</a:t>
            </a:r>
            <a:endParaRPr lang="en-AU" sz="2000" dirty="0">
              <a:solidFill>
                <a:schemeClr val="tx1"/>
              </a:solidFill>
            </a:endParaRPr>
          </a:p>
          <a:p>
            <a:pPr lvl="2"/>
            <a:r>
              <a:rPr lang="en-AU" sz="2300" dirty="0">
                <a:solidFill>
                  <a:schemeClr val="tx1"/>
                </a:solidFill>
              </a:rPr>
              <a:t>Metaphor for just carrying on and giving in to the status quo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96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Societal Pressure to avoid Transition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Rita: I see him </a:t>
            </a:r>
            <a:r>
              <a:rPr lang="en-AU" dirty="0" err="1" smtClean="0">
                <a:solidFill>
                  <a:schemeClr val="tx1"/>
                </a:solidFill>
              </a:rPr>
              <a:t>lookin</a:t>
            </a:r>
            <a:r>
              <a:rPr lang="en-AU" dirty="0" smtClean="0">
                <a:solidFill>
                  <a:schemeClr val="tx1"/>
                </a:solidFill>
              </a:rPr>
              <a:t>’ at me sometimes, an’ I know what he is thinking, I do y’ know, he’s wondering where the girl he has married has gone to. He even brings me presents sometimes, </a:t>
            </a:r>
            <a:r>
              <a:rPr lang="en-AU" dirty="0" err="1" smtClean="0">
                <a:solidFill>
                  <a:schemeClr val="tx1"/>
                </a:solidFill>
              </a:rPr>
              <a:t>hopin</a:t>
            </a:r>
            <a:r>
              <a:rPr lang="en-AU" dirty="0" smtClean="0">
                <a:solidFill>
                  <a:schemeClr val="tx1"/>
                </a:solidFill>
              </a:rPr>
              <a:t>’ that the presents ‘ll make her come back. But she can’t because she’s gone, an’ I’ve taken her place. (33)</a:t>
            </a:r>
            <a:endParaRPr lang="en-AU" dirty="0">
              <a:solidFill>
                <a:schemeClr val="tx1"/>
              </a:solidFill>
            </a:endParaRPr>
          </a:p>
          <a:p>
            <a:pPr lvl="0"/>
            <a:endParaRPr lang="en-AU" dirty="0" smtClean="0">
              <a:solidFill>
                <a:schemeClr val="tx1"/>
              </a:solidFill>
            </a:endParaRP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Use of third </a:t>
            </a:r>
            <a:r>
              <a:rPr lang="en-AU" dirty="0">
                <a:solidFill>
                  <a:schemeClr val="tx1"/>
                </a:solidFill>
              </a:rPr>
              <a:t>person highlights her sense of personal differentiation</a:t>
            </a:r>
            <a:endParaRPr lang="en-AU" sz="20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She has become two people (pronoun)</a:t>
            </a:r>
            <a:endParaRPr lang="en-AU" sz="1400" dirty="0">
              <a:solidFill>
                <a:schemeClr val="tx1"/>
              </a:solidFill>
            </a:endParaRPr>
          </a:p>
          <a:p>
            <a:pPr lvl="0"/>
            <a:r>
              <a:rPr lang="en-AU" dirty="0">
                <a:solidFill>
                  <a:schemeClr val="tx1"/>
                </a:solidFill>
              </a:rPr>
              <a:t>The pressure of being caught between two worlds: I’m a freak .. half caste</a:t>
            </a:r>
            <a:r>
              <a:rPr lang="en-AU" dirty="0" smtClean="0">
                <a:solidFill>
                  <a:schemeClr val="tx1"/>
                </a:solidFill>
              </a:rPr>
              <a:t>” (45) </a:t>
            </a:r>
            <a:r>
              <a:rPr lang="en-AU" dirty="0">
                <a:solidFill>
                  <a:schemeClr val="tx1"/>
                </a:solidFill>
              </a:rPr>
              <a:t>– the transitionary results alienations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4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</a:rPr>
              <a:t>View the end of Act 2 Scene 5 from the Lewis Gilbert 1983 film version of the play.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www.youtube.com/watch?v=Uo_BlCo50kc</a:t>
            </a:r>
            <a:r>
              <a:rPr lang="en-AU" dirty="0" smtClean="0"/>
              <a:t> </a:t>
            </a:r>
          </a:p>
          <a:p>
            <a:pPr marL="0" indent="0" algn="ctr">
              <a:buNone/>
            </a:pPr>
            <a:r>
              <a:rPr lang="en-AU" dirty="0" smtClean="0">
                <a:solidFill>
                  <a:schemeClr val="tx1"/>
                </a:solidFill>
              </a:rPr>
              <a:t>1:22:02 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What </a:t>
            </a:r>
            <a:r>
              <a:rPr lang="en-AU" dirty="0">
                <a:solidFill>
                  <a:schemeClr val="tx1"/>
                </a:solidFill>
              </a:rPr>
              <a:t>are the potentially negative consequences of Rita’s transition into a new phase?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4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en-AU" dirty="0">
                <a:solidFill>
                  <a:schemeClr val="tx1"/>
                </a:solidFill>
              </a:rPr>
              <a:t>Rita: </a:t>
            </a:r>
            <a:r>
              <a:rPr lang="en-AU" dirty="0" smtClean="0">
                <a:solidFill>
                  <a:schemeClr val="tx1"/>
                </a:solidFill>
              </a:rPr>
              <a:t>I </a:t>
            </a:r>
            <a:r>
              <a:rPr lang="en-AU" dirty="0">
                <a:solidFill>
                  <a:schemeClr val="tx1"/>
                </a:solidFill>
              </a:rPr>
              <a:t>know what </a:t>
            </a:r>
            <a:r>
              <a:rPr lang="en-AU" dirty="0" smtClean="0">
                <a:solidFill>
                  <a:schemeClr val="tx1"/>
                </a:solidFill>
              </a:rPr>
              <a:t>clothes to wear, what wine to buy, what plays to see, what papers and books to read. I can do with out you. 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FRANK: Is that all you wanted. Have you come all this way for so very, very little. (68)</a:t>
            </a:r>
          </a:p>
          <a:p>
            <a:pPr marL="0" lvl="0" indent="0">
              <a:buNone/>
            </a:pPr>
            <a:r>
              <a:rPr lang="en-AU" b="1" dirty="0" smtClean="0">
                <a:solidFill>
                  <a:schemeClr val="tx1"/>
                </a:solidFill>
              </a:rPr>
              <a:t>Results: one </a:t>
            </a:r>
            <a:r>
              <a:rPr lang="en-AU" b="1" dirty="0">
                <a:solidFill>
                  <a:schemeClr val="tx1"/>
                </a:solidFill>
              </a:rPr>
              <a:t>set of insignificant concerns exchanged for another?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Frank: Found a culture have you, Rita? Found a better song to sing have you? No – you’ve found a different song, that’s all – and on your lips its shrill and hollow and tuneless. (68)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9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/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dirty="0" smtClean="0">
                <a:solidFill>
                  <a:schemeClr val="tx1"/>
                </a:solidFill>
              </a:rPr>
              <a:t>idea of the ‘song’ that </a:t>
            </a:r>
            <a:r>
              <a:rPr lang="en-AU" dirty="0">
                <a:solidFill>
                  <a:schemeClr val="tx1"/>
                </a:solidFill>
              </a:rPr>
              <a:t>has develop throughout the course </a:t>
            </a:r>
            <a:r>
              <a:rPr lang="en-AU" dirty="0" smtClean="0">
                <a:solidFill>
                  <a:schemeClr val="tx1"/>
                </a:solidFill>
              </a:rPr>
              <a:t>– you could refer to this reoccurring motif throughout your essay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AU" sz="20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(Refer to p.46 – Rita talks of a working class song)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Song a metaphor for a new sense of purpose, but Frank suggest it is not a ‘better’, only ‘different’ 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Singing reference</a:t>
            </a:r>
            <a:endParaRPr lang="en-AU" sz="1400" dirty="0">
              <a:solidFill>
                <a:schemeClr val="tx1"/>
              </a:solidFill>
            </a:endParaRPr>
          </a:p>
          <a:p>
            <a:pPr lvl="3"/>
            <a:r>
              <a:rPr lang="en-AU" dirty="0">
                <a:solidFill>
                  <a:schemeClr val="tx1"/>
                </a:solidFill>
              </a:rPr>
              <a:t>It seems like they are all happy because they are all one voice</a:t>
            </a:r>
            <a:endParaRPr lang="en-AU" sz="1400" dirty="0">
              <a:solidFill>
                <a:schemeClr val="tx1"/>
              </a:solidFill>
            </a:endParaRPr>
          </a:p>
          <a:p>
            <a:pPr lvl="4"/>
            <a:r>
              <a:rPr lang="en-AU" dirty="0">
                <a:solidFill>
                  <a:schemeClr val="tx1"/>
                </a:solidFill>
              </a:rPr>
              <a:t>We could sing better songs</a:t>
            </a:r>
            <a:endParaRPr lang="en-AU" sz="1400" dirty="0">
              <a:solidFill>
                <a:schemeClr val="tx1"/>
              </a:solidFill>
            </a:endParaRPr>
          </a:p>
          <a:p>
            <a:pPr lvl="5"/>
            <a:r>
              <a:rPr lang="en-AU" dirty="0">
                <a:solidFill>
                  <a:schemeClr val="tx1"/>
                </a:solidFill>
              </a:rPr>
              <a:t>Rita wants to be able to sing better songs – works for her – wants to be different from the rest.</a:t>
            </a:r>
            <a:endParaRPr lang="en-AU" sz="1400" dirty="0">
              <a:solidFill>
                <a:schemeClr val="tx1"/>
              </a:solidFill>
            </a:endParaRPr>
          </a:p>
          <a:p>
            <a:pPr lvl="5"/>
            <a:r>
              <a:rPr lang="en-AU" dirty="0">
                <a:solidFill>
                  <a:schemeClr val="tx1"/>
                </a:solidFill>
              </a:rPr>
              <a:t>Yes you’ve become educated but you haven’t gained anything from it.</a:t>
            </a:r>
            <a:endParaRPr lang="en-AU" sz="1400" dirty="0">
              <a:solidFill>
                <a:schemeClr val="tx1"/>
              </a:solidFill>
            </a:endParaRPr>
          </a:p>
          <a:p>
            <a:pPr lvl="5"/>
            <a:r>
              <a:rPr lang="en-AU" dirty="0">
                <a:solidFill>
                  <a:schemeClr val="tx1"/>
                </a:solidFill>
              </a:rPr>
              <a:t>What you’ve got is not better it’s just different.</a:t>
            </a:r>
            <a:endParaRPr lang="en-AU" sz="14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59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Consequences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>
                <a:solidFill>
                  <a:schemeClr val="tx1"/>
                </a:solidFill>
              </a:rPr>
              <a:t>But perhaps </a:t>
            </a:r>
            <a:r>
              <a:rPr lang="en-AU" dirty="0" smtClean="0">
                <a:solidFill>
                  <a:schemeClr val="tx1"/>
                </a:solidFill>
              </a:rPr>
              <a:t>these </a:t>
            </a:r>
            <a:r>
              <a:rPr lang="en-AU" dirty="0">
                <a:solidFill>
                  <a:schemeClr val="tx1"/>
                </a:solidFill>
              </a:rPr>
              <a:t>negative consequences are more about </a:t>
            </a:r>
            <a:r>
              <a:rPr lang="en-AU" dirty="0" smtClean="0">
                <a:solidFill>
                  <a:schemeClr val="tx1"/>
                </a:solidFill>
              </a:rPr>
              <a:t>Frank </a:t>
            </a:r>
            <a:r>
              <a:rPr lang="en-AU" dirty="0">
                <a:solidFill>
                  <a:schemeClr val="tx1"/>
                </a:solidFill>
              </a:rPr>
              <a:t>than </a:t>
            </a:r>
            <a:r>
              <a:rPr lang="en-AU" dirty="0" smtClean="0">
                <a:solidFill>
                  <a:schemeClr val="tx1"/>
                </a:solidFill>
              </a:rPr>
              <a:t>Rita?</a:t>
            </a:r>
            <a:endParaRPr lang="en-AU" sz="2000" dirty="0">
              <a:solidFill>
                <a:schemeClr val="tx1"/>
              </a:solidFill>
            </a:endParaRPr>
          </a:p>
          <a:p>
            <a:pPr lvl="1"/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sz="1800" dirty="0" smtClean="0">
                <a:solidFill>
                  <a:schemeClr val="tx1"/>
                </a:solidFill>
              </a:rPr>
              <a:t>Frank </a:t>
            </a:r>
            <a:r>
              <a:rPr lang="en-AU" sz="1800" dirty="0" smtClean="0">
                <a:solidFill>
                  <a:schemeClr val="tx1"/>
                </a:solidFill>
              </a:rPr>
              <a:t>: (</a:t>
            </a:r>
            <a:r>
              <a:rPr lang="en-AU" sz="1800" i="1" dirty="0" smtClean="0">
                <a:solidFill>
                  <a:schemeClr val="tx1"/>
                </a:solidFill>
              </a:rPr>
              <a:t>after a pause) </a:t>
            </a:r>
            <a:r>
              <a:rPr lang="en-AU" sz="1800" dirty="0" smtClean="0">
                <a:solidFill>
                  <a:schemeClr val="tx1"/>
                </a:solidFill>
              </a:rPr>
              <a:t>I</a:t>
            </a:r>
            <a:r>
              <a:rPr lang="en-AU" sz="1800" dirty="0" smtClean="0">
                <a:solidFill>
                  <a:schemeClr val="tx1"/>
                </a:solidFill>
              </a:rPr>
              <a:t>t </a:t>
            </a:r>
            <a:r>
              <a:rPr lang="en-AU" sz="1800" dirty="0">
                <a:solidFill>
                  <a:schemeClr val="tx1"/>
                </a:solidFill>
              </a:rPr>
              <a:t>struck </a:t>
            </a:r>
            <a:r>
              <a:rPr lang="en-AU" sz="1800" dirty="0" smtClean="0">
                <a:solidFill>
                  <a:schemeClr val="tx1"/>
                </a:solidFill>
              </a:rPr>
              <a:t>me that there was a time when you told me everything </a:t>
            </a:r>
            <a:r>
              <a:rPr lang="en-AU" sz="1800" dirty="0">
                <a:solidFill>
                  <a:schemeClr val="tx1"/>
                </a:solidFill>
              </a:rPr>
              <a:t>(64</a:t>
            </a:r>
            <a:r>
              <a:rPr lang="en-AU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AU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The problem is more about him than her</a:t>
            </a:r>
            <a:endParaRPr lang="en-AU" sz="1400" dirty="0">
              <a:solidFill>
                <a:schemeClr val="tx1"/>
              </a:solidFill>
            </a:endParaRPr>
          </a:p>
          <a:p>
            <a:pPr lvl="3"/>
            <a:r>
              <a:rPr lang="en-AU" dirty="0">
                <a:solidFill>
                  <a:schemeClr val="tx1"/>
                </a:solidFill>
              </a:rPr>
              <a:t>Jealous of her transition because he hasn’t experienced one</a:t>
            </a:r>
            <a:endParaRPr lang="en-AU" sz="14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096344" cy="169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4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Rita’s Transition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>
                <a:solidFill>
                  <a:schemeClr val="tx1"/>
                </a:solidFill>
              </a:rPr>
              <a:t>The main benefit of transition for Rita:</a:t>
            </a:r>
            <a:endParaRPr lang="en-AU" sz="2000" dirty="0">
              <a:solidFill>
                <a:schemeClr val="tx1"/>
              </a:solidFill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RITA: But I chose not to. I had a choice. I did the exam. (72)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RITA: But I had a choice. I chose, me. Because of what you’d given me I had a choice.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RITA: I dunno. I might go to France. I might got me mother’s. I might have a baby. I dunno. I’ll make a decision, I’ll chose. (72-23)</a:t>
            </a:r>
          </a:p>
          <a:p>
            <a:pPr marL="457200" lvl="1" indent="0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lvl="2"/>
            <a:r>
              <a:rPr lang="en-AU" u="sng" dirty="0" smtClean="0">
                <a:solidFill>
                  <a:schemeClr val="tx1"/>
                </a:solidFill>
              </a:rPr>
              <a:t>Repetition/Anaphora  </a:t>
            </a:r>
            <a:r>
              <a:rPr lang="en-AU" dirty="0" smtClean="0">
                <a:solidFill>
                  <a:schemeClr val="tx1"/>
                </a:solidFill>
              </a:rPr>
              <a:t>of </a:t>
            </a:r>
            <a:r>
              <a:rPr lang="en-AU" b="1" dirty="0" smtClean="0">
                <a:solidFill>
                  <a:schemeClr val="tx1"/>
                </a:solidFill>
              </a:rPr>
              <a:t>choice</a:t>
            </a:r>
            <a:r>
              <a:rPr lang="en-AU" dirty="0" smtClean="0">
                <a:solidFill>
                  <a:schemeClr val="tx1"/>
                </a:solidFill>
              </a:rPr>
              <a:t> (</a:t>
            </a:r>
            <a:r>
              <a:rPr lang="en-AU" dirty="0">
                <a:solidFill>
                  <a:schemeClr val="tx1"/>
                </a:solidFill>
              </a:rPr>
              <a:t>highlights the importance for Rita), </a:t>
            </a:r>
            <a:endParaRPr lang="en-AU" dirty="0" smtClean="0">
              <a:solidFill>
                <a:schemeClr val="tx1"/>
              </a:solidFill>
            </a:endParaRPr>
          </a:p>
          <a:p>
            <a:pPr lvl="2"/>
            <a:r>
              <a:rPr lang="en-AU" u="sng" dirty="0" smtClean="0">
                <a:solidFill>
                  <a:schemeClr val="tx1"/>
                </a:solidFill>
              </a:rPr>
              <a:t>Short </a:t>
            </a:r>
            <a:r>
              <a:rPr lang="en-AU" u="sng" dirty="0">
                <a:solidFill>
                  <a:schemeClr val="tx1"/>
                </a:solidFill>
              </a:rPr>
              <a:t>utterances </a:t>
            </a:r>
            <a:r>
              <a:rPr lang="en-AU" dirty="0">
                <a:solidFill>
                  <a:schemeClr val="tx1"/>
                </a:solidFill>
              </a:rPr>
              <a:t>(show how powerful this moment is for her), </a:t>
            </a:r>
            <a:endParaRPr lang="en-AU" dirty="0" smtClean="0">
              <a:solidFill>
                <a:schemeClr val="tx1"/>
              </a:solidFill>
            </a:endParaRPr>
          </a:p>
          <a:p>
            <a:pPr lvl="2"/>
            <a:r>
              <a:rPr lang="en-AU" u="sng" dirty="0" smtClean="0">
                <a:solidFill>
                  <a:schemeClr val="tx1"/>
                </a:solidFill>
              </a:rPr>
              <a:t>Semi-incredulous </a:t>
            </a:r>
            <a:r>
              <a:rPr lang="en-AU" u="sng" dirty="0">
                <a:solidFill>
                  <a:schemeClr val="tx1"/>
                </a:solidFill>
              </a:rPr>
              <a:t>tone </a:t>
            </a:r>
            <a:r>
              <a:rPr lang="en-AU" dirty="0">
                <a:solidFill>
                  <a:schemeClr val="tx1"/>
                </a:solidFill>
              </a:rPr>
              <a:t>shows – Rita’s transition into a new paradigm of choice is complete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>
                <a:solidFill>
                  <a:schemeClr val="tx1"/>
                </a:solidFill>
              </a:rPr>
              <a:t>What education provides is more </a:t>
            </a:r>
            <a:r>
              <a:rPr lang="en-AU" dirty="0" smtClean="0">
                <a:solidFill>
                  <a:schemeClr val="tx1"/>
                </a:solidFill>
              </a:rPr>
              <a:t>options!</a:t>
            </a:r>
            <a:endParaRPr lang="en-AU" sz="1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Thesis statement: how </a:t>
            </a:r>
            <a:r>
              <a:rPr lang="en-AU" sz="2000" dirty="0">
                <a:solidFill>
                  <a:schemeClr val="tx1"/>
                </a:solidFill>
              </a:rPr>
              <a:t>does transition change sense of identity and our </a:t>
            </a:r>
            <a:r>
              <a:rPr lang="en-AU" sz="2000" dirty="0" smtClean="0">
                <a:solidFill>
                  <a:schemeClr val="tx1"/>
                </a:solidFill>
              </a:rPr>
              <a:t>mindset?</a:t>
            </a:r>
            <a:endParaRPr lang="en-AU" sz="18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12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Frank’s Transition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Does </a:t>
            </a:r>
            <a:r>
              <a:rPr lang="en-AU" dirty="0">
                <a:solidFill>
                  <a:schemeClr val="tx1"/>
                </a:solidFill>
              </a:rPr>
              <a:t>Frank experience a beneficial transition?</a:t>
            </a:r>
            <a:endParaRPr lang="en-AU" sz="2000" dirty="0">
              <a:solidFill>
                <a:schemeClr val="tx1"/>
              </a:solidFill>
            </a:endParaRPr>
          </a:p>
          <a:p>
            <a:pPr lvl="0"/>
            <a:endParaRPr lang="en-AU" dirty="0" smtClean="0">
              <a:solidFill>
                <a:schemeClr val="tx1"/>
              </a:solidFill>
            </a:endParaRPr>
          </a:p>
          <a:p>
            <a:pPr lvl="0"/>
            <a:r>
              <a:rPr lang="en-AU" sz="2200" dirty="0" smtClean="0">
                <a:solidFill>
                  <a:schemeClr val="tx1"/>
                </a:solidFill>
              </a:rPr>
              <a:t>Frank</a:t>
            </a:r>
            <a:r>
              <a:rPr lang="en-AU" sz="2200" dirty="0">
                <a:solidFill>
                  <a:schemeClr val="tx1"/>
                </a:solidFill>
              </a:rPr>
              <a:t>: I hear very good things about </a:t>
            </a:r>
            <a:r>
              <a:rPr lang="en-AU" sz="2200" dirty="0" smtClean="0">
                <a:solidFill>
                  <a:schemeClr val="tx1"/>
                </a:solidFill>
              </a:rPr>
              <a:t>Australia… It’d be good for us to leave a place that’s just finishing for one that’s just beginning.</a:t>
            </a:r>
          </a:p>
          <a:p>
            <a:pPr lvl="0"/>
            <a:r>
              <a:rPr lang="en-AU" sz="2200" dirty="0" smtClean="0">
                <a:solidFill>
                  <a:schemeClr val="tx1"/>
                </a:solidFill>
              </a:rPr>
              <a:t>RITA: </a:t>
            </a:r>
            <a:r>
              <a:rPr lang="en-AU" sz="2200" dirty="0" err="1" smtClean="0">
                <a:solidFill>
                  <a:schemeClr val="tx1"/>
                </a:solidFill>
              </a:rPr>
              <a:t>Isnt</a:t>
            </a:r>
            <a:r>
              <a:rPr lang="en-AU" sz="2200" dirty="0" smtClean="0">
                <a:solidFill>
                  <a:schemeClr val="tx1"/>
                </a:solidFill>
              </a:rPr>
              <a:t> that just called </a:t>
            </a:r>
            <a:r>
              <a:rPr lang="en-AU" sz="2200" dirty="0" err="1" smtClean="0">
                <a:solidFill>
                  <a:schemeClr val="tx1"/>
                </a:solidFill>
              </a:rPr>
              <a:t>jumpin</a:t>
            </a:r>
            <a:r>
              <a:rPr lang="en-AU" sz="2200" dirty="0" smtClean="0">
                <a:solidFill>
                  <a:schemeClr val="tx1"/>
                </a:solidFill>
              </a:rPr>
              <a:t>’ a </a:t>
            </a:r>
            <a:r>
              <a:rPr lang="en-AU" sz="2200" dirty="0" err="1" smtClean="0">
                <a:solidFill>
                  <a:schemeClr val="tx1"/>
                </a:solidFill>
              </a:rPr>
              <a:t>sinkin</a:t>
            </a:r>
            <a:r>
              <a:rPr lang="en-AU" sz="2200" dirty="0" smtClean="0">
                <a:solidFill>
                  <a:schemeClr val="tx1"/>
                </a:solidFill>
              </a:rPr>
              <a:t>’ ship?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That </a:t>
            </a:r>
            <a:r>
              <a:rPr lang="en-AU" dirty="0">
                <a:solidFill>
                  <a:schemeClr val="tx1"/>
                </a:solidFill>
              </a:rPr>
              <a:t>is how British people think about Australia </a:t>
            </a:r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The promised land of opportunity </a:t>
            </a:r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England is </a:t>
            </a:r>
            <a:r>
              <a:rPr lang="en-AU" dirty="0" smtClean="0">
                <a:solidFill>
                  <a:schemeClr val="tx1"/>
                </a:solidFill>
              </a:rPr>
              <a:t>finishing</a:t>
            </a:r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dirty="0">
                <a:solidFill>
                  <a:schemeClr val="tx1"/>
                </a:solidFill>
              </a:rPr>
              <a:t>Rita employs a </a:t>
            </a:r>
            <a:r>
              <a:rPr lang="en-AU" dirty="0" smtClean="0">
                <a:solidFill>
                  <a:schemeClr val="tx1"/>
                </a:solidFill>
              </a:rPr>
              <a:t>metaphor</a:t>
            </a:r>
            <a:endParaRPr lang="en-AU" sz="1400" dirty="0">
              <a:solidFill>
                <a:schemeClr val="tx1"/>
              </a:solidFill>
            </a:endParaRP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Abandoning </a:t>
            </a:r>
            <a:r>
              <a:rPr lang="en-AU" dirty="0">
                <a:solidFill>
                  <a:schemeClr val="tx1"/>
                </a:solidFill>
              </a:rPr>
              <a:t>a ship because its going down – instead of trying to save </a:t>
            </a:r>
            <a:r>
              <a:rPr lang="en-AU" dirty="0" smtClean="0">
                <a:solidFill>
                  <a:schemeClr val="tx1"/>
                </a:solidFill>
              </a:rPr>
              <a:t>it</a:t>
            </a:r>
          </a:p>
          <a:p>
            <a:pPr lvl="2"/>
            <a:endParaRPr lang="en-AU" sz="1400" dirty="0">
              <a:solidFill>
                <a:schemeClr val="tx1"/>
              </a:solidFill>
            </a:endParaRPr>
          </a:p>
          <a:p>
            <a:pPr lvl="0"/>
            <a:r>
              <a:rPr lang="en-AU" dirty="0">
                <a:solidFill>
                  <a:schemeClr val="tx1"/>
                </a:solidFill>
              </a:rPr>
              <a:t>A sense of a new beginning but also a lingering defeatism. The old, cynical Frank has not </a:t>
            </a:r>
            <a:r>
              <a:rPr lang="en-AU" dirty="0" smtClean="0">
                <a:solidFill>
                  <a:schemeClr val="tx1"/>
                </a:solidFill>
              </a:rPr>
              <a:t>disappeared </a:t>
            </a:r>
            <a:r>
              <a:rPr lang="en-AU" dirty="0">
                <a:solidFill>
                  <a:schemeClr val="tx1"/>
                </a:solidFill>
              </a:rPr>
              <a:t>as a result of his relationship with Rita, but perhaps she has helped endow him with a new zest for life. 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0283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Essay 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Elective 2: Exploring Transitions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To what extent are the perceptions of others confirmed or challenged by the ways in which they experience transitions in their lives?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Discuss this view with references to </a:t>
            </a:r>
            <a:r>
              <a:rPr lang="en-AU" u="sng" dirty="0">
                <a:solidFill>
                  <a:schemeClr val="tx1"/>
                </a:solidFill>
              </a:rPr>
              <a:t>Educating Rita</a:t>
            </a:r>
            <a:r>
              <a:rPr lang="en-AU" dirty="0">
                <a:solidFill>
                  <a:schemeClr val="tx1"/>
                </a:solidFill>
              </a:rPr>
              <a:t> and ONE other related text of your own choosing.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30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>
                <a:solidFill>
                  <a:schemeClr val="tx1"/>
                </a:solidFill>
              </a:rPr>
              <a:t>Content words? Task words? Limited words?</a:t>
            </a: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Use your knowledge not just </a:t>
            </a:r>
            <a:r>
              <a:rPr lang="en-AU" dirty="0">
                <a:solidFill>
                  <a:schemeClr val="tx1"/>
                </a:solidFill>
              </a:rPr>
              <a:t>what you got from the teacher – </a:t>
            </a:r>
            <a:r>
              <a:rPr lang="en-AU" dirty="0" smtClean="0">
                <a:solidFill>
                  <a:schemeClr val="tx1"/>
                </a:solidFill>
              </a:rPr>
              <a:t>makes the markers know that you have gone the extra 110%</a:t>
            </a:r>
          </a:p>
          <a:p>
            <a:r>
              <a:rPr lang="en-AU" dirty="0">
                <a:solidFill>
                  <a:schemeClr val="tx1"/>
                </a:solidFill>
              </a:rPr>
              <a:t>Explore the notion of transitions in a powerful way.</a:t>
            </a:r>
          </a:p>
          <a:p>
            <a:pPr lvl="0"/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637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Who wrote Educating Rita?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British playwright, Willy Russell, 1980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Where is the play, </a:t>
            </a:r>
            <a:r>
              <a:rPr lang="en-AU" u="sng" dirty="0" smtClean="0">
                <a:solidFill>
                  <a:schemeClr val="tx1"/>
                </a:solidFill>
              </a:rPr>
              <a:t>Educating Rita</a:t>
            </a:r>
            <a:r>
              <a:rPr lang="en-AU" dirty="0" smtClean="0">
                <a:solidFill>
                  <a:schemeClr val="tx1"/>
                </a:solidFill>
              </a:rPr>
              <a:t>, set?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Frank’s </a:t>
            </a:r>
            <a:r>
              <a:rPr lang="en-AU" dirty="0">
                <a:solidFill>
                  <a:schemeClr val="tx1"/>
                </a:solidFill>
              </a:rPr>
              <a:t>office, </a:t>
            </a:r>
            <a:r>
              <a:rPr lang="en-AU" dirty="0" smtClean="0">
                <a:solidFill>
                  <a:schemeClr val="tx1"/>
                </a:solidFill>
              </a:rPr>
              <a:t>Liverpool, England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Therefore, what do we need to understand about context?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The play is British.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We need to understand the British social context and humour.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Protagonists?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Rita 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Frank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Other characters?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Julia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Denny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Trish</a:t>
            </a:r>
          </a:p>
        </p:txBody>
      </p:sp>
    </p:spTree>
    <p:extLst>
      <p:ext uri="{BB962C8B-B14F-4D97-AF65-F5344CB8AC3E}">
        <p14:creationId xmlns:p14="http://schemas.microsoft.com/office/powerpoint/2010/main" val="21264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Essay 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2012 Exam Question (adapted)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The experience of transition into new phases of life both limits and extends individual freedom.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Discuss this view with references to </a:t>
            </a:r>
            <a:r>
              <a:rPr lang="en-AU" u="sng" dirty="0">
                <a:solidFill>
                  <a:schemeClr val="tx1"/>
                </a:solidFill>
              </a:rPr>
              <a:t>Educating Rita</a:t>
            </a:r>
            <a:r>
              <a:rPr lang="en-AU" dirty="0">
                <a:solidFill>
                  <a:schemeClr val="tx1"/>
                </a:solidFill>
              </a:rPr>
              <a:t> and ONE other related text of your own choosing.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675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Related 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‘</a:t>
            </a:r>
            <a:r>
              <a:rPr lang="en-AU" dirty="0">
                <a:solidFill>
                  <a:schemeClr val="tx1"/>
                </a:solidFill>
              </a:rPr>
              <a:t>Kid’ Simon Armitage – Poem</a:t>
            </a:r>
          </a:p>
          <a:p>
            <a:r>
              <a:rPr lang="en-AU" dirty="0">
                <a:solidFill>
                  <a:schemeClr val="tx1"/>
                </a:solidFill>
              </a:rPr>
              <a:t>Robin becomes a fictional persona in this poem</a:t>
            </a:r>
          </a:p>
          <a:p>
            <a:r>
              <a:rPr lang="en-AU" dirty="0">
                <a:solidFill>
                  <a:schemeClr val="tx1"/>
                </a:solidFill>
              </a:rPr>
              <a:t>It would be tough to be </a:t>
            </a:r>
            <a:r>
              <a:rPr lang="en-AU" dirty="0" smtClean="0">
                <a:solidFill>
                  <a:schemeClr val="tx1"/>
                </a:solidFill>
              </a:rPr>
              <a:t>Robin </a:t>
            </a:r>
            <a:r>
              <a:rPr lang="en-AU" dirty="0">
                <a:solidFill>
                  <a:schemeClr val="tx1"/>
                </a:solidFill>
              </a:rPr>
              <a:t>– always the second person</a:t>
            </a:r>
          </a:p>
          <a:p>
            <a:r>
              <a:rPr lang="en-AU" dirty="0">
                <a:solidFill>
                  <a:schemeClr val="tx1"/>
                </a:solidFill>
              </a:rPr>
              <a:t>	Never the hero, always the backup</a:t>
            </a:r>
          </a:p>
          <a:p>
            <a:pPr lvl="0"/>
            <a:r>
              <a:rPr lang="en-AU" dirty="0">
                <a:solidFill>
                  <a:schemeClr val="tx1"/>
                </a:solidFill>
              </a:rPr>
              <a:t>It deals with the negativity he holds in his heart for Batman</a:t>
            </a:r>
          </a:p>
          <a:p>
            <a:pPr lvl="0"/>
            <a:r>
              <a:rPr lang="en-AU" dirty="0">
                <a:solidFill>
                  <a:schemeClr val="tx1"/>
                </a:solidFill>
              </a:rPr>
              <a:t>He describes </a:t>
            </a:r>
            <a:r>
              <a:rPr lang="en-AU" dirty="0" smtClean="0">
                <a:solidFill>
                  <a:schemeClr val="tx1"/>
                </a:solidFill>
              </a:rPr>
              <a:t>himself/Robin </a:t>
            </a:r>
            <a:r>
              <a:rPr lang="en-AU" dirty="0">
                <a:solidFill>
                  <a:schemeClr val="tx1"/>
                </a:solidFill>
              </a:rPr>
              <a:t>as a shadow.</a:t>
            </a:r>
          </a:p>
          <a:p>
            <a:pPr lvl="0"/>
            <a:r>
              <a:rPr lang="en-AU" dirty="0">
                <a:solidFill>
                  <a:schemeClr val="tx1"/>
                </a:solidFill>
              </a:rPr>
              <a:t>Stewing over chicken giblets – imagery, bathos, sudden unexpected from the sublime oppressive – we don’t think about him doing this – we think about him saving the world.</a:t>
            </a:r>
          </a:p>
          <a:p>
            <a:pPr lvl="0"/>
            <a:r>
              <a:rPr lang="en-AU" dirty="0">
                <a:solidFill>
                  <a:schemeClr val="tx1"/>
                </a:solidFill>
              </a:rPr>
              <a:t>The imagery is suggesting batman has been left behind</a:t>
            </a:r>
          </a:p>
          <a:p>
            <a:pPr lvl="0"/>
            <a:r>
              <a:rPr lang="en-AU" dirty="0">
                <a:solidFill>
                  <a:schemeClr val="tx1"/>
                </a:solidFill>
              </a:rPr>
              <a:t>It’s about how one personas transition and growth could be linked to somebodies else’s climb to power.</a:t>
            </a:r>
          </a:p>
          <a:p>
            <a:pPr lvl="0"/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www.youtube.com/watch?v=ZpR7MoWJ0F8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30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HSC….</a:t>
            </a:r>
            <a:endParaRPr lang="en-AU" dirty="0"/>
          </a:p>
        </p:txBody>
      </p:sp>
      <p:pic>
        <p:nvPicPr>
          <p:cNvPr id="3074" name="Picture 2" descr="https://mayazankoul.wordpress.com/files/2009/10/11-more-effort-climate-chan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/>
          <a:stretch/>
        </p:blipFill>
        <p:spPr bwMode="auto">
          <a:xfrm>
            <a:off x="2425258" y="2157874"/>
            <a:ext cx="3767724" cy="4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151154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www.timeanddate.com/countdown/generic?iso=20151012T1020&amp;p0=240&amp;msg=HSC+English+Paper+One&amp;swk=1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4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What transitions do the main characters experience?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54607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RITA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92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Working class world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1792024"/>
            <a:ext cx="152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‘Educated’ world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76454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No choice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20261" y="273074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Choice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97643" y="342207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Literal 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69003" y="342207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Figurative </a:t>
            </a:r>
            <a:endParaRPr lang="en-A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7673" y="4604111"/>
            <a:ext cx="170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FRANK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04183" y="46085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Defeatism 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38161" y="46085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Hope 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97643" y="538846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Snobbery</a:t>
            </a:r>
            <a:endParaRPr lang="en-A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5388941"/>
            <a:ext cx="226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Open-mindedness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0116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00200"/>
          </a:xfrm>
        </p:spPr>
        <p:txBody>
          <a:bodyPr/>
          <a:lstStyle/>
          <a:p>
            <a:r>
              <a:rPr lang="en-AU" dirty="0" smtClean="0"/>
              <a:t>Breaking Down the Rubric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AU" sz="2400" u="sng" dirty="0">
                <a:solidFill>
                  <a:schemeClr val="tx1"/>
                </a:solidFill>
              </a:rPr>
              <a:t>WHY:</a:t>
            </a:r>
            <a:r>
              <a:rPr lang="en-AU" sz="2400" dirty="0">
                <a:solidFill>
                  <a:schemeClr val="tx1"/>
                </a:solidFill>
              </a:rPr>
              <a:t> the reasons for transitions (why is it that people feel they need to? Reasons for)</a:t>
            </a:r>
            <a:endParaRPr lang="en-AU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AU" sz="2400" u="sng" dirty="0">
                <a:solidFill>
                  <a:schemeClr val="tx1"/>
                </a:solidFill>
              </a:rPr>
              <a:t>HOW:</a:t>
            </a:r>
            <a:r>
              <a:rPr lang="en-AU" sz="2400" dirty="0">
                <a:solidFill>
                  <a:schemeClr val="tx1"/>
                </a:solidFill>
              </a:rPr>
              <a:t> the process of transition</a:t>
            </a:r>
            <a:endParaRPr lang="en-AU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AU" sz="2400" u="sng" dirty="0">
                <a:solidFill>
                  <a:schemeClr val="tx1"/>
                </a:solidFill>
              </a:rPr>
              <a:t>DIFFICULITIES:</a:t>
            </a:r>
            <a:r>
              <a:rPr lang="en-AU" sz="2400" dirty="0">
                <a:solidFill>
                  <a:schemeClr val="tx1"/>
                </a:solidFill>
              </a:rPr>
              <a:t> The challenges of transition</a:t>
            </a:r>
            <a:endParaRPr lang="en-AU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AU" sz="2400" u="sng" dirty="0">
                <a:solidFill>
                  <a:schemeClr val="tx1"/>
                </a:solidFill>
              </a:rPr>
              <a:t>CONSEQUENCES:</a:t>
            </a:r>
            <a:r>
              <a:rPr lang="en-AU" sz="2400" dirty="0">
                <a:solidFill>
                  <a:schemeClr val="tx1"/>
                </a:solidFill>
              </a:rPr>
              <a:t> the results of transition, both good and bad.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12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WHY: </a:t>
            </a:r>
            <a:br>
              <a:rPr lang="en-AU" sz="4400" dirty="0" smtClean="0"/>
            </a:br>
            <a:r>
              <a:rPr lang="en-AU" sz="4400" dirty="0" smtClean="0"/>
              <a:t>The Reasons for Transition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>
                <a:solidFill>
                  <a:schemeClr val="tx1"/>
                </a:solidFill>
              </a:rPr>
              <a:t>Rita feels </a:t>
            </a:r>
            <a:r>
              <a:rPr lang="en-AU" sz="1800" dirty="0">
                <a:solidFill>
                  <a:schemeClr val="tx1"/>
                </a:solidFill>
              </a:rPr>
              <a:t>stifled by her working class </a:t>
            </a:r>
            <a:r>
              <a:rPr lang="en-AU" sz="1800" dirty="0" smtClean="0">
                <a:solidFill>
                  <a:schemeClr val="tx1"/>
                </a:solidFill>
              </a:rPr>
              <a:t>ideology.</a:t>
            </a:r>
          </a:p>
          <a:p>
            <a:pPr lvl="1"/>
            <a:r>
              <a:rPr lang="en-AU" sz="1800" dirty="0" smtClean="0">
                <a:solidFill>
                  <a:schemeClr val="tx1"/>
                </a:solidFill>
              </a:rPr>
              <a:t>Remember the class </a:t>
            </a:r>
            <a:r>
              <a:rPr lang="en-AU" sz="1800" dirty="0">
                <a:solidFill>
                  <a:schemeClr val="tx1"/>
                </a:solidFill>
              </a:rPr>
              <a:t>divisions in 1980s Liverpool, </a:t>
            </a:r>
            <a:r>
              <a:rPr lang="en-AU" sz="1800" dirty="0" smtClean="0">
                <a:solidFill>
                  <a:schemeClr val="tx1"/>
                </a:solidFill>
              </a:rPr>
              <a:t>England</a:t>
            </a:r>
          </a:p>
          <a:p>
            <a:pPr lvl="2"/>
            <a:r>
              <a:rPr lang="en-AU" sz="1800" dirty="0">
                <a:solidFill>
                  <a:schemeClr val="tx1"/>
                </a:solidFill>
              </a:rPr>
              <a:t>We don’t really have any class division in </a:t>
            </a:r>
            <a:r>
              <a:rPr lang="en-AU" sz="1800" dirty="0" smtClean="0">
                <a:solidFill>
                  <a:schemeClr val="tx1"/>
                </a:solidFill>
              </a:rPr>
              <a:t>Australia</a:t>
            </a:r>
            <a:endParaRPr lang="en-AU" sz="1800" b="1" dirty="0" smtClean="0">
              <a:solidFill>
                <a:schemeClr val="tx1"/>
              </a:solidFill>
            </a:endParaRPr>
          </a:p>
          <a:p>
            <a:pPr lvl="1"/>
            <a:r>
              <a:rPr lang="en-AU" sz="1800" dirty="0" smtClean="0">
                <a:solidFill>
                  <a:schemeClr val="tx1"/>
                </a:solidFill>
              </a:rPr>
              <a:t>Class </a:t>
            </a:r>
            <a:r>
              <a:rPr lang="en-AU" sz="1800" dirty="0">
                <a:solidFill>
                  <a:schemeClr val="tx1"/>
                </a:solidFill>
              </a:rPr>
              <a:t>– be clear on what they mean</a:t>
            </a:r>
            <a:endParaRPr lang="en-AU" dirty="0">
              <a:solidFill>
                <a:schemeClr val="tx1"/>
              </a:solidFill>
            </a:endParaRPr>
          </a:p>
          <a:p>
            <a:pPr lvl="3"/>
            <a:r>
              <a:rPr lang="en-AU" sz="1800" dirty="0">
                <a:solidFill>
                  <a:schemeClr val="tx1"/>
                </a:solidFill>
              </a:rPr>
              <a:t>Working</a:t>
            </a:r>
            <a:endParaRPr lang="en-AU" dirty="0">
              <a:solidFill>
                <a:schemeClr val="tx1"/>
              </a:solidFill>
            </a:endParaRPr>
          </a:p>
          <a:p>
            <a:pPr lvl="3"/>
            <a:r>
              <a:rPr lang="en-AU" sz="1800" dirty="0">
                <a:solidFill>
                  <a:schemeClr val="tx1"/>
                </a:solidFill>
              </a:rPr>
              <a:t>Middle – not born into wealth or heritage – comes from a self made opportunity. It’s about values – open minded. Appreciating different values – generalisations.</a:t>
            </a:r>
            <a:endParaRPr lang="en-AU" dirty="0">
              <a:solidFill>
                <a:schemeClr val="tx1"/>
              </a:solidFill>
            </a:endParaRPr>
          </a:p>
          <a:p>
            <a:pPr lvl="3"/>
            <a:r>
              <a:rPr lang="en-AU" sz="1800" dirty="0">
                <a:solidFill>
                  <a:schemeClr val="tx1"/>
                </a:solidFill>
              </a:rPr>
              <a:t>Upper – born into privilege, into </a:t>
            </a:r>
            <a:r>
              <a:rPr lang="en-AU" sz="1800" dirty="0" smtClean="0">
                <a:solidFill>
                  <a:schemeClr val="tx1"/>
                </a:solidFill>
              </a:rPr>
              <a:t>property, people have titles off them from the system (Downtown Abbey, Gossip Girl </a:t>
            </a:r>
            <a:r>
              <a:rPr lang="en-AU" sz="1800" dirty="0" err="1">
                <a:solidFill>
                  <a:schemeClr val="tx1"/>
                </a:solidFill>
              </a:rPr>
              <a:t>etc</a:t>
            </a:r>
            <a:r>
              <a:rPr lang="en-AU" sz="1800" dirty="0">
                <a:solidFill>
                  <a:schemeClr val="tx1"/>
                </a:solidFill>
              </a:rPr>
              <a:t>) – NOT DICTATED BY WEALTH. </a:t>
            </a: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4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Texts and Society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Our module is – texts and society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Elective: Exploring Transitions</a:t>
            </a:r>
          </a:p>
          <a:p>
            <a:pPr lvl="1"/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We need to understand the context and class of Rita to analyse the texts in details. </a:t>
            </a:r>
            <a:endParaRPr lang="en-AU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1026" name="Picture 2" descr="http://ensemble.com.au/wp-content/uploads/2014/08/crop-rita-673x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320480" cy="2465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British Culture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Rita: </a:t>
            </a:r>
            <a:r>
              <a:rPr lang="en-AU" dirty="0" smtClean="0">
                <a:solidFill>
                  <a:schemeClr val="tx1"/>
                </a:solidFill>
              </a:rPr>
              <a:t>I’m twenty-six. I should have had a baby by now; everyone expects it. (12)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sz="2000" dirty="0" smtClean="0">
                <a:solidFill>
                  <a:schemeClr val="tx1"/>
                </a:solidFill>
              </a:rPr>
              <a:t>Rita is experiencing a culture that have these social expectations.</a:t>
            </a:r>
          </a:p>
          <a:p>
            <a:pPr lvl="1"/>
            <a:r>
              <a:rPr lang="en-AU" sz="2000" dirty="0" smtClean="0">
                <a:solidFill>
                  <a:schemeClr val="tx1"/>
                </a:solidFill>
              </a:rPr>
              <a:t>She wants something more than this.</a:t>
            </a:r>
          </a:p>
          <a:p>
            <a:pPr lvl="1"/>
            <a:r>
              <a:rPr lang="en-AU" sz="2000" dirty="0" smtClean="0">
                <a:solidFill>
                  <a:schemeClr val="tx1"/>
                </a:solidFill>
              </a:rPr>
              <a:t>Breaking away from conformity and do something different with her life.</a:t>
            </a:r>
          </a:p>
          <a:p>
            <a:pPr lvl="1"/>
            <a:r>
              <a:rPr lang="en-AU" sz="2000" dirty="0" smtClean="0">
                <a:solidFill>
                  <a:schemeClr val="tx1"/>
                </a:solidFill>
              </a:rPr>
              <a:t>She desires a purpose.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Bathos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smtClean="0">
                <a:solidFill>
                  <a:schemeClr val="tx1"/>
                </a:solidFill>
              </a:rPr>
              <a:t>Rita: </a:t>
            </a:r>
            <a:r>
              <a:rPr lang="en-AU" sz="2000" dirty="0" smtClean="0">
                <a:solidFill>
                  <a:schemeClr val="tx1"/>
                </a:solidFill>
              </a:rPr>
              <a:t>I </a:t>
            </a:r>
            <a:r>
              <a:rPr lang="en-AU" sz="2000" dirty="0" smtClean="0">
                <a:solidFill>
                  <a:schemeClr val="tx1"/>
                </a:solidFill>
              </a:rPr>
              <a:t>told him [Denny] I’d only have a baby when I had a choice. </a:t>
            </a:r>
            <a:r>
              <a:rPr lang="en-AU" sz="2000" dirty="0" smtClean="0">
                <a:solidFill>
                  <a:schemeClr val="tx1"/>
                </a:solidFill>
              </a:rPr>
              <a:t>But he doesn’t understand. He thinks we’ve got choice because we can go into a pub that sells eight different </a:t>
            </a:r>
            <a:r>
              <a:rPr lang="en-AU" sz="2000" dirty="0" smtClean="0">
                <a:solidFill>
                  <a:schemeClr val="tx1"/>
                </a:solidFill>
              </a:rPr>
              <a:t>kinds of lager. He thinks we’ve got choice already: choice between Everton an’ Liverpool, </a:t>
            </a:r>
            <a:r>
              <a:rPr lang="en-AU" sz="2000" dirty="0" err="1" smtClean="0">
                <a:solidFill>
                  <a:schemeClr val="tx1"/>
                </a:solidFill>
              </a:rPr>
              <a:t>choosin</a:t>
            </a:r>
            <a:r>
              <a:rPr lang="en-AU" sz="2000" dirty="0" smtClean="0">
                <a:solidFill>
                  <a:schemeClr val="tx1"/>
                </a:solidFill>
              </a:rPr>
              <a:t>’ which washing power, </a:t>
            </a:r>
            <a:r>
              <a:rPr lang="en-AU" sz="2000" dirty="0" err="1" smtClean="0">
                <a:solidFill>
                  <a:schemeClr val="tx1"/>
                </a:solidFill>
              </a:rPr>
              <a:t>choosin</a:t>
            </a:r>
            <a:r>
              <a:rPr lang="en-AU" sz="2000" dirty="0" smtClean="0">
                <a:solidFill>
                  <a:schemeClr val="tx1"/>
                </a:solidFill>
              </a:rPr>
              <a:t>’ between one lousy school an’ the next, between lousy jobs or the dole, </a:t>
            </a:r>
            <a:r>
              <a:rPr lang="en-AU" sz="2000" dirty="0" err="1" smtClean="0">
                <a:solidFill>
                  <a:schemeClr val="tx1"/>
                </a:solidFill>
              </a:rPr>
              <a:t>choosin</a:t>
            </a:r>
            <a:r>
              <a:rPr lang="en-AU" sz="2000" dirty="0" smtClean="0">
                <a:solidFill>
                  <a:schemeClr val="tx1"/>
                </a:solidFill>
              </a:rPr>
              <a:t>’ between Stock an’ butter. (34)</a:t>
            </a:r>
          </a:p>
          <a:p>
            <a:pPr marL="0" indent="0"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 Technique </a:t>
            </a:r>
            <a:r>
              <a:rPr lang="en-AU" dirty="0" smtClean="0">
                <a:solidFill>
                  <a:schemeClr val="tx1"/>
                </a:solidFill>
              </a:rPr>
              <a:t>– bathos and humour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Bathos </a:t>
            </a:r>
            <a:r>
              <a:rPr lang="en-AU" dirty="0">
                <a:solidFill>
                  <a:schemeClr val="tx1"/>
                </a:solidFill>
              </a:rPr>
              <a:t>- abrupt transition from sublime to </a:t>
            </a:r>
            <a:r>
              <a:rPr lang="en-AU" dirty="0" smtClean="0">
                <a:solidFill>
                  <a:schemeClr val="tx1"/>
                </a:solidFill>
              </a:rPr>
              <a:t>commonplace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Denny’s notion of choice is </a:t>
            </a:r>
            <a:r>
              <a:rPr lang="en-AU" dirty="0" err="1" smtClean="0">
                <a:solidFill>
                  <a:schemeClr val="tx1"/>
                </a:solidFill>
              </a:rPr>
              <a:t>humourous</a:t>
            </a:r>
            <a:r>
              <a:rPr lang="en-AU" dirty="0" smtClean="0">
                <a:solidFill>
                  <a:schemeClr val="tx1"/>
                </a:solidFill>
              </a:rPr>
              <a:t> through the use of bathos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pPr marL="342900" lvl="2" indent="-342900"/>
            <a:r>
              <a:rPr lang="en-AU" sz="2000" dirty="0">
                <a:solidFill>
                  <a:schemeClr val="tx1"/>
                </a:solidFill>
              </a:rPr>
              <a:t>The use of bathos implies that…</a:t>
            </a:r>
            <a:endParaRPr lang="en-AU" sz="1800" dirty="0">
              <a:solidFill>
                <a:schemeClr val="tx1"/>
              </a:solidFill>
            </a:endParaRPr>
          </a:p>
          <a:p>
            <a:endParaRPr lang="en-AU" dirty="0" smtClean="0">
              <a:solidFill>
                <a:schemeClr val="tx1"/>
              </a:solidFill>
            </a:endParaRP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6369</TotalTime>
  <Words>2347</Words>
  <Application>Microsoft Office PowerPoint</Application>
  <PresentationFormat>On-screen Show (4:3)</PresentationFormat>
  <Paragraphs>244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Educating Rita</vt:lpstr>
      <vt:lpstr>Exploring Transitions</vt:lpstr>
      <vt:lpstr>Context</vt:lpstr>
      <vt:lpstr>What transitions do the main characters experience?</vt:lpstr>
      <vt:lpstr>Breaking Down the Rubric</vt:lpstr>
      <vt:lpstr>WHY:  The Reasons for Transition</vt:lpstr>
      <vt:lpstr>Texts and Society </vt:lpstr>
      <vt:lpstr>British Culture</vt:lpstr>
      <vt:lpstr>Bathos</vt:lpstr>
      <vt:lpstr>Metaphor</vt:lpstr>
      <vt:lpstr>Metaphor</vt:lpstr>
      <vt:lpstr>Metaphor</vt:lpstr>
      <vt:lpstr>HOW: The Process of Transition</vt:lpstr>
      <vt:lpstr>RITA</vt:lpstr>
      <vt:lpstr>RITA</vt:lpstr>
      <vt:lpstr>FRANK</vt:lpstr>
      <vt:lpstr>DIFFICULTIES:  The Challenges of Transition</vt:lpstr>
      <vt:lpstr>Cultural Divide</vt:lpstr>
      <vt:lpstr>Status Quo</vt:lpstr>
      <vt:lpstr>PowerPoint Presentation</vt:lpstr>
      <vt:lpstr>Societal Pressure to avoid Transition</vt:lpstr>
      <vt:lpstr>RESULTS:  The results of transition</vt:lpstr>
      <vt:lpstr>Results </vt:lpstr>
      <vt:lpstr>Progression </vt:lpstr>
      <vt:lpstr>Consequences </vt:lpstr>
      <vt:lpstr>Rita’s Transition</vt:lpstr>
      <vt:lpstr>Frank’s Transition</vt:lpstr>
      <vt:lpstr>Essay Question</vt:lpstr>
      <vt:lpstr>Structure</vt:lpstr>
      <vt:lpstr>Essay Question</vt:lpstr>
      <vt:lpstr>Related Text</vt:lpstr>
      <vt:lpstr>The HSC….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Rita</dc:title>
  <dc:creator>cso</dc:creator>
  <cp:lastModifiedBy>cso</cp:lastModifiedBy>
  <cp:revision>42</cp:revision>
  <dcterms:created xsi:type="dcterms:W3CDTF">2015-06-12T09:08:23Z</dcterms:created>
  <dcterms:modified xsi:type="dcterms:W3CDTF">2015-06-23T06:58:02Z</dcterms:modified>
</cp:coreProperties>
</file>